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14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D9BE8FE-6C40-1740-AAF2-6CF4719113DF}" type="datetimeFigureOut">
              <a:rPr lang="en-US" smtClean="0"/>
              <a:pPr/>
              <a:t>6/17/2015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6C8E54A-8B57-B14A-A258-07BA6BEF336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BE8FE-6C40-1740-AAF2-6CF4719113DF}" type="datetimeFigureOut">
              <a:rPr lang="en-US" smtClean="0"/>
              <a:pPr/>
              <a:t>6/17/2015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8E54A-8B57-B14A-A258-07BA6BEF33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84150" y="436038"/>
            <a:ext cx="4691862" cy="369332"/>
          </a:xfrm>
          <a:prstGeom prst="rect">
            <a:avLst/>
          </a:prstGeom>
          <a:solidFill>
            <a:srgbClr val="7030A0"/>
          </a:solidFill>
          <a:ln w="9525">
            <a:noFill/>
            <a:miter lim="800000"/>
            <a:headEnd/>
            <a:tailEnd/>
          </a:ln>
        </p:spPr>
        <p:txBody>
          <a:bodyPr wrap="none">
            <a:prstTxWarp prst="textNoShape">
              <a:avLst/>
            </a:prstTxWarp>
            <a:spAutoFit/>
          </a:bodyPr>
          <a:lstStyle/>
          <a:p>
            <a:r>
              <a:rPr lang="en-GB" b="1" dirty="0" smtClean="0">
                <a:solidFill>
                  <a:schemeClr val="bg1"/>
                </a:solidFill>
                <a:latin typeface="Calibri" pitchFamily="-1" charset="0"/>
              </a:rPr>
              <a:t>ED </a:t>
            </a:r>
            <a:r>
              <a:rPr lang="en-GB" b="1" dirty="0">
                <a:solidFill>
                  <a:schemeClr val="bg1"/>
                </a:solidFill>
                <a:latin typeface="Calibri" pitchFamily="-1" charset="0"/>
              </a:rPr>
              <a:t>Simulator Based Training – Scenario </a:t>
            </a:r>
            <a:r>
              <a:rPr lang="en-GB" b="1" dirty="0" smtClean="0">
                <a:solidFill>
                  <a:schemeClr val="bg1"/>
                </a:solidFill>
                <a:latin typeface="Calibri" pitchFamily="-1" charset="0"/>
              </a:rPr>
              <a:t>Guide </a:t>
            </a:r>
            <a:endParaRPr lang="en-US" b="1" dirty="0">
              <a:solidFill>
                <a:schemeClr val="bg1"/>
              </a:solidFill>
              <a:latin typeface="Calibri" pitchFamily="-1" charset="0"/>
            </a:endParaRPr>
          </a:p>
        </p:txBody>
      </p:sp>
      <p:graphicFrame>
        <p:nvGraphicFramePr>
          <p:cNvPr id="29758" name="Group 62"/>
          <p:cNvGraphicFramePr>
            <a:graphicFrameLocks noGrp="1"/>
          </p:cNvGraphicFramePr>
          <p:nvPr>
            <p:extLst>
              <p:ext uri="{D42A27DB-BD31-4B8C-83A1-F6EECF244321}">
                <p14:modId xmlns:p14="http://schemas.microsoft.com/office/powerpoint/2010/main" val="3560326643"/>
              </p:ext>
            </p:extLst>
          </p:nvPr>
        </p:nvGraphicFramePr>
        <p:xfrm>
          <a:off x="184150" y="1063635"/>
          <a:ext cx="8707438" cy="5144061"/>
        </p:xfrm>
        <a:graphic>
          <a:graphicData uri="http://schemas.openxmlformats.org/drawingml/2006/table">
            <a:tbl>
              <a:tblPr/>
              <a:tblGrid>
                <a:gridCol w="869950"/>
                <a:gridCol w="312245"/>
                <a:gridCol w="1944414"/>
                <a:gridCol w="1145627"/>
                <a:gridCol w="1481959"/>
                <a:gridCol w="1335580"/>
                <a:gridCol w="1617663"/>
              </a:tblGrid>
              <a:tr h="2619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itchFamily="-1" charset="0"/>
                          <a:ea typeface="Times New Roman" pitchFamily="-1" charset="0"/>
                          <a:cs typeface="Times New Roman" pitchFamily="-1" charset="0"/>
                        </a:rPr>
                        <a:t>Set</a:t>
                      </a:r>
                      <a:endParaRPr kumimoji="0" lang="en-US" sz="1000" b="1" i="0" u="none" strike="noStrike" cap="none" normalizeH="0" baseline="0" dirty="0">
                        <a:ln>
                          <a:noFill/>
                        </a:ln>
                        <a:solidFill>
                          <a:schemeClr val="bg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pitchFamily="-1" charset="0"/>
                          <a:ea typeface="Arial" pitchFamily="-1" charset="0"/>
                          <a:cs typeface="Times New Roman" pitchFamily="-1" charset="0"/>
                        </a:rPr>
                        <a:t>Scenario (Start)</a:t>
                      </a:r>
                      <a:endParaRPr kumimoji="0" lang="en-US" sz="1000" b="1" i="0" u="none" strike="noStrike" cap="none" normalizeH="0" baseline="0" dirty="0">
                        <a:ln>
                          <a:noFill/>
                        </a:ln>
                        <a:solidFill>
                          <a:schemeClr val="bg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pitchFamily="-1" charset="0"/>
                        <a:ea typeface="Arial" pitchFamily="-1" charset="0"/>
                        <a:cs typeface="Arial" pitchFamily="-1" charset="0"/>
                      </a:endParaRPr>
                    </a:p>
                  </a:txBody>
                  <a:tcPr marL="84406" marR="84406"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pitchFamily="-1" charset="0"/>
                          <a:ea typeface="Arial" pitchFamily="-1" charset="0"/>
                          <a:cs typeface="Arial" pitchFamily="-1" charset="0"/>
                        </a:rPr>
                        <a:t>Scenario (Progression)</a:t>
                      </a:r>
                      <a:endParaRPr kumimoji="0" lang="en-US" sz="1000" b="1" i="0" u="none" strike="noStrike" cap="none" normalizeH="0" baseline="0" dirty="0">
                        <a:ln>
                          <a:noFill/>
                        </a:ln>
                        <a:solidFill>
                          <a:schemeClr val="bg1"/>
                        </a:solidFill>
                        <a:effectLst/>
                        <a:latin typeface="Arial" pitchFamily="-1" charset="0"/>
                        <a:ea typeface="Arial" pitchFamily="-1" charset="0"/>
                        <a:cs typeface="Arial" pitchFamily="-1" charset="0"/>
                      </a:endParaRPr>
                    </a:p>
                  </a:txBody>
                  <a:tcPr marL="84406" marR="84406"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a:ln>
                            <a:noFill/>
                          </a:ln>
                          <a:solidFill>
                            <a:schemeClr val="bg1"/>
                          </a:solidFill>
                          <a:effectLst/>
                          <a:latin typeface="Arial" pitchFamily="-1" charset="0"/>
                          <a:ea typeface="Arial" pitchFamily="-1" charset="0"/>
                          <a:cs typeface="Arial" pitchFamily="-1" charset="0"/>
                        </a:rPr>
                        <a:t>Equipment</a:t>
                      </a:r>
                      <a:endParaRPr kumimoji="0" lang="en-US" sz="1000" b="1" i="0" u="none" strike="noStrike" cap="none" normalizeH="0" baseline="0" dirty="0">
                        <a:ln>
                          <a:noFill/>
                        </a:ln>
                        <a:solidFill>
                          <a:schemeClr val="bg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tr>
              <a:tr h="4611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1" u="none" strike="noStrike" cap="none" normalizeH="0" baseline="0" dirty="0">
                          <a:ln>
                            <a:noFill/>
                          </a:ln>
                          <a:solidFill>
                            <a:schemeClr val="tx1"/>
                          </a:solidFill>
                          <a:effectLst/>
                          <a:latin typeface="Arial" pitchFamily="-1" charset="0"/>
                          <a:ea typeface="Arial" pitchFamily="-1" charset="0"/>
                          <a:cs typeface="Arial" pitchFamily="-1" charset="0"/>
                        </a:rPr>
                        <a:t>Adult</a:t>
                      </a:r>
                      <a:endParaRPr kumimoji="0" lang="en-US" sz="1000" b="1" i="1" u="none" strike="noStrike" cap="none" normalizeH="0" baseline="0" dirty="0">
                        <a:ln>
                          <a:noFill/>
                        </a:ln>
                        <a:solidFill>
                          <a:schemeClr val="tx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4"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1" charset="0"/>
                          <a:ea typeface="Arial" pitchFamily="-1" charset="0"/>
                          <a:cs typeface="Arial" pitchFamily="-1" charset="0"/>
                        </a:rPr>
                        <a:t>66yr old male is brought to Resus by paramedics with the history of cough and DIB for 2 days. He is k/c of COPD and has worsening of cough for last 1 day. His wife reports fever upto 38.8 C.He has been more confused since morning.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1" charset="0"/>
                          <a:ea typeface="Arial" pitchFamily="-1" charset="0"/>
                          <a:cs typeface="Arial" pitchFamily="-1" charset="0"/>
                        </a:rPr>
                        <a:t>PMH</a:t>
                      </a:r>
                    </a:p>
                    <a:p>
                      <a:pPr marL="171450" marR="0" lvl="0" indent="-1714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COPD,HTN</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Arial" pitchFamily="-1" charset="0"/>
                          <a:ea typeface="Arial" pitchFamily="-1" charset="0"/>
                          <a:cs typeface="Arial" pitchFamily="-1" charset="0"/>
                        </a:rPr>
                        <a:t>DHx</a:t>
                      </a:r>
                    </a:p>
                    <a:p>
                      <a:pPr marL="171450" marR="0" lvl="0" indent="-1714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Lisinopril, Salbutamol , Beclometasone</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Arial" pitchFamily="-1" charset="0"/>
                          <a:ea typeface="Arial" pitchFamily="-1" charset="0"/>
                          <a:cs typeface="Arial" pitchFamily="-1" charset="0"/>
                        </a:rPr>
                        <a:t>SHx</a:t>
                      </a:r>
                    </a:p>
                    <a:p>
                      <a:pPr marL="171450" marR="0" lvl="0" indent="-1714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Married, 2 kids</a:t>
                      </a:r>
                    </a:p>
                    <a:p>
                      <a:pPr marL="171450" marR="0" lvl="0" indent="-17145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Drinks alcohol on weekends, ex-smoker</a:t>
                      </a:r>
                    </a:p>
                  </a:txBody>
                  <a:tcPr marL="83077" marR="83077" marT="46797" marB="467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 charset="0"/>
                        <a:ea typeface="Times New Roman" pitchFamily="-1" charset="0"/>
                        <a:cs typeface="Times New Roman" pitchFamily="-1" charset="0"/>
                      </a:endParaRPr>
                    </a:p>
                  </a:txBody>
                  <a:tcPr marL="84406" marR="84406"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grid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Blood gas shows Type 2 respiratory failure.COPD initial care bundle is carried. After nebs,pt becomes more drowsy and GCS drops to 11 (E2V4M5). Repeat ABG shows worsening of acidosis and increase in CO2. Initiate NIV.Appropriate referral to </a:t>
                      </a:r>
                      <a:r>
                        <a:rPr kumimoji="0" lang="en-GB" sz="1000" b="0" i="0" u="none" strike="noStrike" cap="none" normalizeH="0" baseline="0" dirty="0" err="1" smtClean="0">
                          <a:ln>
                            <a:noFill/>
                          </a:ln>
                          <a:solidFill>
                            <a:schemeClr val="tx1"/>
                          </a:solidFill>
                          <a:effectLst/>
                          <a:latin typeface="Arial" pitchFamily="-1" charset="0"/>
                          <a:ea typeface="Times New Roman" pitchFamily="-1" charset="0"/>
                          <a:cs typeface="Times New Roman" pitchFamily="-1" charset="0"/>
                        </a:rPr>
                        <a:t>ACB,Resp</a:t>
                      </a:r>
                      <a:r>
                        <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 </a:t>
                      </a:r>
                      <a:r>
                        <a:rPr kumimoji="0" lang="en-GB" sz="1000" b="0" i="0" u="none" strike="noStrike" cap="none" normalizeH="0" baseline="0" dirty="0" err="1" smtClean="0">
                          <a:ln>
                            <a:noFill/>
                          </a:ln>
                          <a:solidFill>
                            <a:schemeClr val="tx1"/>
                          </a:solidFill>
                          <a:effectLst/>
                          <a:latin typeface="Arial" pitchFamily="-1" charset="0"/>
                          <a:ea typeface="Times New Roman" pitchFamily="-1" charset="0"/>
                          <a:cs typeface="Times New Roman" pitchFamily="-1" charset="0"/>
                        </a:rPr>
                        <a:t>Reg,ITU</a:t>
                      </a:r>
                      <a:endPar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1" charset="0"/>
                        <a:ea typeface="Times New Roman" pitchFamily="-1" charset="0"/>
                        <a:cs typeface="Times New Roman" pitchFamily="-1" charset="0"/>
                      </a:endParaRPr>
                    </a:p>
                  </a:txBody>
                  <a:tcPr marL="84406" marR="84406"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hMerge="1">
                  <a:txBody>
                    <a:bodyPr/>
                    <a:lstStyle/>
                    <a:p>
                      <a:endParaRPr lang="en-US"/>
                    </a:p>
                  </a:txBody>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Sim-Man (complete kit)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Lifepak defib with training leads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NIV</a:t>
                      </a:r>
                      <a:endPar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Training ‘resus’ equipment trolley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txBody>
                  <a:tcPr marL="83077" marR="83077" marT="46797" marB="467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703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Arial" pitchFamily="-1" charset="0"/>
                          <a:ea typeface="Arial" pitchFamily="-1" charset="0"/>
                          <a:cs typeface="Times New Roman" pitchFamily="-1" charset="0"/>
                        </a:rPr>
                        <a:t>ED Resus Room</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GB"/>
                    </a:p>
                  </a:txBody>
                  <a:tcPr/>
                </a:tc>
                <a:tc hMerge="1" vMerge="1">
                  <a:txBody>
                    <a:bodyPr/>
                    <a:lstStyle/>
                    <a:p>
                      <a:endParaRPr lang="en-US"/>
                    </a:p>
                  </a:txBody>
                  <a:tcPr/>
                </a:tc>
                <a:tc vMerge="1">
                  <a:txBody>
                    <a:bodyPr/>
                    <a:lstStyle/>
                    <a:p>
                      <a:endParaRPr lang="en-US"/>
                    </a:p>
                  </a:txBody>
                  <a:tcPr/>
                </a:tc>
              </a:tr>
              <a:tr h="431681">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1" charset="0"/>
                          <a:ea typeface="Times New Roman" pitchFamily="-1" charset="0"/>
                          <a:cs typeface="Times New Roman" pitchFamily="-1" charset="0"/>
                        </a:rPr>
                        <a:t>Time: (45 mins)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Arial" pitchFamily="-1" charset="0"/>
                          <a:ea typeface="Times New Roman" pitchFamily="-1" charset="0"/>
                          <a:cs typeface="Times New Roman" pitchFamily="-1" charset="0"/>
                        </a:rPr>
                        <a:t>Simulation: 30 Debrief: 10</a:t>
                      </a:r>
                      <a:endParaRPr kumimoji="0" lang="en-US" sz="1000" b="0" i="0" u="none" strike="noStrike" cap="none" normalizeH="0" baseline="0" dirty="0">
                        <a:ln>
                          <a:noFill/>
                        </a:ln>
                        <a:solidFill>
                          <a:schemeClr val="tx1"/>
                        </a:solidFill>
                        <a:effectLst/>
                        <a:latin typeface="Arial" pitchFamily="-1" charset="0"/>
                        <a:ea typeface="Times New Roman" pitchFamily="-1" charset="0"/>
                        <a:cs typeface="Times New Roman" pitchFamily="-1"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1" u="none" strike="noStrike" cap="none" normalizeH="0" baseline="0" dirty="0">
                          <a:ln>
                            <a:noFill/>
                          </a:ln>
                          <a:solidFill>
                            <a:schemeClr val="tx1"/>
                          </a:solidFill>
                          <a:effectLst/>
                          <a:latin typeface="Arial" pitchFamily="-1" charset="0"/>
                          <a:ea typeface="Times New Roman" pitchFamily="-1" charset="0"/>
                          <a:cs typeface="Times New Roman" pitchFamily="-1" charset="0"/>
                        </a:rPr>
                        <a:t>Recover: 5</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GB"/>
                    </a:p>
                  </a:txBody>
                  <a:tcPr/>
                </a:tc>
                <a:tc hMerge="1" vMerge="1">
                  <a:txBody>
                    <a:bodyPr/>
                    <a:lstStyle/>
                    <a:p>
                      <a:endParaRPr lang="en-US"/>
                    </a:p>
                  </a:txBody>
                  <a:tcPr/>
                </a:tc>
                <a:tc vMerge="1">
                  <a:txBody>
                    <a:bodyPr/>
                    <a:lstStyle/>
                    <a:p>
                      <a:endParaRPr lang="en-US"/>
                    </a:p>
                  </a:txBody>
                  <a:tcPr/>
                </a:tc>
              </a:tr>
              <a:tr h="913571">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Required </a:t>
                      </a:r>
                      <a:r>
                        <a:rPr kumimoji="0" lang="en-US" sz="1000" b="1"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documents</a:t>
                      </a:r>
                      <a:endParaRPr kumimoji="0" lang="en-US" sz="1000" b="1"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ED and nursing sheets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Resp failure </a:t>
                      </a:r>
                      <a:r>
                        <a:rPr kumimoji="0" lang="en-US" sz="1000" b="0" i="0" u="none" strike="noStrike" cap="none" normalizeH="0" baseline="0" dirty="0" err="1" smtClean="0">
                          <a:ln>
                            <a:noFill/>
                          </a:ln>
                          <a:solidFill>
                            <a:schemeClr val="tx1"/>
                          </a:solidFill>
                          <a:effectLst/>
                          <a:latin typeface="Arial" pitchFamily="-1" charset="0"/>
                          <a:ea typeface="Times New Roman" pitchFamily="-1" charset="0"/>
                          <a:cs typeface="Times New Roman" pitchFamily="-1" charset="0"/>
                        </a:rPr>
                        <a:t>performa</a:t>
                      </a:r>
                      <a:endParaRPr kumimoji="0" lang="en-GB" sz="1000" b="0" i="0" u="none" strike="noStrike" cap="none" normalizeH="0" baseline="0" dirty="0">
                        <a:ln>
                          <a:noFill/>
                        </a:ln>
                        <a:solidFill>
                          <a:schemeClr val="tx1"/>
                        </a:solidFill>
                        <a:effectLst/>
                        <a:latin typeface="Arial" pitchFamily="-1" charset="0"/>
                        <a:ea typeface="Times New Roman" pitchFamily="-1" charset="0"/>
                        <a:cs typeface="Times New Roman" pitchFamily="-1" charset="0"/>
                      </a:endParaRPr>
                    </a:p>
                  </a:txBody>
                  <a:tcPr marL="83077" marR="83077" marT="46797" marB="467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1" charset="0"/>
                          <a:ea typeface="Times New Roman" pitchFamily="-1" charset="0"/>
                          <a:cs typeface="Times New Roman" pitchFamily="-1" charset="0"/>
                        </a:rPr>
                        <a:t>Main </a:t>
                      </a:r>
                      <a:r>
                        <a:rPr kumimoji="0" lang="en-US" sz="1000" b="1"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objectives (Clinical and Educational Context): </a:t>
                      </a:r>
                      <a:endParaRPr kumimoji="0" lang="en-US" sz="1000" b="1" i="0" u="none" strike="noStrike" cap="none" normalizeH="0" baseline="0" dirty="0">
                        <a:ln>
                          <a:noFill/>
                        </a:ln>
                        <a:solidFill>
                          <a:schemeClr val="tx1"/>
                        </a:solidFill>
                        <a:effectLst/>
                        <a:latin typeface="Arial" pitchFamily="-1" charset="0"/>
                        <a:ea typeface="Times New Roman" pitchFamily="-1" charset="0"/>
                        <a:cs typeface="Times New Roman" pitchFamily="-1"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To demonstrate effective, structured A-E primary assessment and  to make a clinical diagnosis of Hypercapnic Respiratory failure(type II)</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Effective and appropriate clinical management using  Acute Hypercapnic Respiratory failure pathway</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Initiate NIV when ABG worsens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Consultation with ACB Reg/Resp Reg for admission</a:t>
                      </a:r>
                    </a:p>
                  </a:txBody>
                  <a:tcPr marL="84406" marR="84406"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r>
              <a:tr h="993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itchFamily="-1" charset="0"/>
                          <a:ea typeface="Times New Roman" pitchFamily="-1" charset="0"/>
                          <a:cs typeface="Times New Roman" pitchFamily="-1" charset="0"/>
                        </a:rPr>
                        <a:t>Simulator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bg1"/>
                          </a:solidFill>
                          <a:effectLst/>
                          <a:latin typeface="Arial" pitchFamily="-1" charset="0"/>
                          <a:ea typeface="Times New Roman" pitchFamily="-1" charset="0"/>
                          <a:cs typeface="Times New Roman" pitchFamily="-1" charset="0"/>
                        </a:rPr>
                        <a:t>start state</a:t>
                      </a:r>
                      <a:endParaRPr kumimoji="0" lang="en-US" sz="1000" b="0" i="0" u="none" strike="noStrike" cap="none" normalizeH="0" baseline="0" dirty="0">
                        <a:ln>
                          <a:noFill/>
                        </a:ln>
                        <a:solidFill>
                          <a:schemeClr val="bg1"/>
                        </a:solidFill>
                        <a:effectLst/>
                        <a:latin typeface="Arial" pitchFamily="-1" charset="0"/>
                        <a:ea typeface="Arial" pitchFamily="-1" charset="0"/>
                        <a:cs typeface="Arial"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1" charset="0"/>
                          <a:ea typeface="Times New Roman" pitchFamily="-1" charset="0"/>
                          <a:cs typeface="Times New Roman" pitchFamily="-1" charset="0"/>
                        </a:rPr>
                        <a:t>Position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Semi-recumbent on ED trolley in resus bay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txBody>
                  <a:tcPr marL="84406" marR="84406"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1" charset="0"/>
                          <a:ea typeface="Times New Roman" pitchFamily="-1" charset="0"/>
                          <a:cs typeface="Times New Roman" pitchFamily="-1" charset="0"/>
                        </a:rPr>
                        <a:t>Physiology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A – Clear &amp; self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maintaining.</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B -  Rate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29, </a:t>
                      </a: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SpO2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98% 15L NRB.</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C -  Pulse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130, </a:t>
                      </a: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BP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90/95.</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D – E4 V5 M6 pupils equal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E – Tpr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38.1</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txBody>
                  <a:tcPr marL="83077" marR="83077" marT="46797" marB="467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Clinical Findings</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B/L wheezes</a:t>
                      </a:r>
                      <a:endParaRPr kumimoji="0" lang="en-GB"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000" b="0" i="0" u="none" strike="noStrike" cap="none" normalizeH="0" baseline="0" dirty="0" smtClean="0">
                          <a:ln>
                            <a:noFill/>
                          </a:ln>
                          <a:solidFill>
                            <a:schemeClr val="tx1"/>
                          </a:solidFill>
                          <a:effectLst/>
                          <a:latin typeface="Arial" pitchFamily="-1" charset="0"/>
                          <a:ea typeface="Times New Roman" pitchFamily="-1" charset="0"/>
                          <a:cs typeface="Times New Roman" pitchFamily="-1" charset="0"/>
                        </a:rPr>
                        <a:t>tachypnea</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000" b="0" i="0" u="none" strike="noStrike" cap="none" normalizeH="0" baseline="0" dirty="0">
                        <a:ln>
                          <a:noFill/>
                        </a:ln>
                        <a:solidFill>
                          <a:schemeClr val="tx1"/>
                        </a:solidFill>
                        <a:effectLst/>
                        <a:latin typeface="Arial" pitchFamily="-1" charset="0"/>
                        <a:ea typeface="Times New Roman" pitchFamily="-1" charset="0"/>
                        <a:cs typeface="Times New Roman" pitchFamily="-1" charset="0"/>
                      </a:endParaRPr>
                    </a:p>
                  </a:txBody>
                  <a:tcPr marL="83077" marR="83077" marT="46797" marB="467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787219">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pitchFamily="-1" charset="0"/>
                          <a:ea typeface="Times New Roman" pitchFamily="-1" charset="0"/>
                          <a:cs typeface="Times New Roman" pitchFamily="-1" charset="0"/>
                        </a:rPr>
                        <a:t>Expected course:</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rPr>
                        <a:t>Primary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survey           identification of  Type II Resp failure           Initiation of COPD bundle(</a:t>
                      </a:r>
                      <a:r>
                        <a:rPr kumimoji="0" lang="en-US" sz="1000" b="0" i="0" u="none" strike="noStrike" cap="none" normalizeH="0" baseline="0" dirty="0" err="1" smtClean="0">
                          <a:ln>
                            <a:noFill/>
                          </a:ln>
                          <a:solidFill>
                            <a:schemeClr val="tx1"/>
                          </a:solidFill>
                          <a:effectLst/>
                          <a:latin typeface="Arial" pitchFamily="-1" charset="0"/>
                          <a:ea typeface="Arial" pitchFamily="-1" charset="0"/>
                          <a:cs typeface="Arial" pitchFamily="-1" charset="0"/>
                        </a:rPr>
                        <a:t>Hypercapneac</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 failure Performa)          recognition of worsening           Initiation of NIV           Referral to  Resp </a:t>
                      </a:r>
                      <a:r>
                        <a:rPr kumimoji="0" lang="en-US" sz="1000" b="0" i="0" u="none" strike="noStrike" cap="none" normalizeH="0" baseline="0" dirty="0" smtClean="0">
                          <a:ln>
                            <a:noFill/>
                          </a:ln>
                          <a:solidFill>
                            <a:schemeClr val="tx1"/>
                          </a:solidFill>
                          <a:effectLst/>
                          <a:latin typeface="Arial" pitchFamily="-1" charset="0"/>
                          <a:ea typeface="Arial" pitchFamily="-1" charset="0"/>
                          <a:cs typeface="Arial" pitchFamily="-1" charset="0"/>
                        </a:rPr>
                        <a:t>Reg   </a:t>
                      </a:r>
                      <a:endParaRPr kumimoji="0" lang="en-US" sz="1000" b="0" i="0" u="none" strike="noStrike" cap="none" normalizeH="0" baseline="0" dirty="0">
                        <a:ln>
                          <a:noFill/>
                        </a:ln>
                        <a:solidFill>
                          <a:schemeClr val="tx1"/>
                        </a:solidFill>
                        <a:effectLst/>
                        <a:latin typeface="Arial" pitchFamily="-1" charset="0"/>
                        <a:ea typeface="Arial" pitchFamily="-1" charset="0"/>
                        <a:cs typeface="Arial" pitchFamily="-1" charset="0"/>
                      </a:endParaRPr>
                    </a:p>
                  </a:txBody>
                  <a:tcPr marL="84406" marR="84406"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tc>
              </a:tr>
            </a:tbl>
          </a:graphicData>
        </a:graphic>
      </p:graphicFrame>
      <p:cxnSp>
        <p:nvCxnSpPr>
          <p:cNvPr id="3" name="Straight Arrow Connector 2"/>
          <p:cNvCxnSpPr/>
          <p:nvPr/>
        </p:nvCxnSpPr>
        <p:spPr>
          <a:xfrm>
            <a:off x="1222717" y="5747473"/>
            <a:ext cx="273269"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42492" y="5747473"/>
            <a:ext cx="273269"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140683" y="5732562"/>
            <a:ext cx="273269"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893607" y="5887958"/>
            <a:ext cx="273269"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125851" y="5887958"/>
            <a:ext cx="273269" cy="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AutoShape 4" descr="Image result for 8"/>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1" y="7937"/>
            <a:ext cx="381495" cy="38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google.co.uk/url?sa=i&amp;source=images&amp;cd=&amp;ved=0CAUQjBw4Hg&amp;url=http%3A%2F%2Fdropsyblogdotcom.files.wordpress.com%2F2013%2F10%2Fslide061.jpg%3Fw%3D600%26h%3D450&amp;ei=zV1dVO2uKdDB7Aaw3IGIBg&amp;psig=AFQjCNEcZqigzn8OlaKCtxgLwJDKVc_46g&amp;ust=141549140577712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 name="Picture 2" descr="http://www.swjpcc.com/storage/manuscripts/volume-7/issue-6-december-2013/173-13/173-13%20Figure%202.jpg?__SQUARESPACE_CACHEVERSION=1387982387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410" y="1308368"/>
            <a:ext cx="4925357" cy="4925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1" y="7937"/>
            <a:ext cx="381495" cy="38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06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4150" y="436038"/>
            <a:ext cx="4691862" cy="369332"/>
          </a:xfrm>
          <a:prstGeom prst="rect">
            <a:avLst/>
          </a:prstGeom>
          <a:solidFill>
            <a:srgbClr val="7030A0"/>
          </a:solidFill>
          <a:ln w="9525">
            <a:noFill/>
            <a:miter lim="800000"/>
            <a:headEnd/>
            <a:tailEnd/>
          </a:ln>
        </p:spPr>
        <p:txBody>
          <a:bodyPr wrap="none">
            <a:prstTxWarp prst="textNoShape">
              <a:avLst/>
            </a:prstTxWarp>
            <a:spAutoFit/>
          </a:bodyPr>
          <a:lstStyle/>
          <a:p>
            <a:r>
              <a:rPr lang="en-GB" b="1" dirty="0" smtClean="0">
                <a:solidFill>
                  <a:schemeClr val="bg1"/>
                </a:solidFill>
                <a:latin typeface="Calibri" pitchFamily="-1" charset="0"/>
              </a:rPr>
              <a:t>ED </a:t>
            </a:r>
            <a:r>
              <a:rPr lang="en-GB" b="1" dirty="0">
                <a:solidFill>
                  <a:schemeClr val="bg1"/>
                </a:solidFill>
                <a:latin typeface="Calibri" pitchFamily="-1" charset="0"/>
              </a:rPr>
              <a:t>Simulator Based Training – Scenario </a:t>
            </a:r>
            <a:r>
              <a:rPr lang="en-GB" b="1" dirty="0" smtClean="0">
                <a:solidFill>
                  <a:schemeClr val="bg1"/>
                </a:solidFill>
                <a:latin typeface="Calibri" pitchFamily="-1" charset="0"/>
              </a:rPr>
              <a:t>Guide </a:t>
            </a:r>
            <a:endParaRPr lang="en-US" b="1" dirty="0">
              <a:solidFill>
                <a:schemeClr val="bg1"/>
              </a:solidFill>
              <a:latin typeface="Calibri" pitchFamily="-1"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96" r="9357" b="12145"/>
          <a:stretch/>
        </p:blipFill>
        <p:spPr bwMode="auto">
          <a:xfrm rot="16200000">
            <a:off x="1581445" y="1085847"/>
            <a:ext cx="4843352" cy="531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1" y="7937"/>
            <a:ext cx="381495" cy="38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768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31860" y="-649143"/>
            <a:ext cx="4197160" cy="882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1" y="7937"/>
            <a:ext cx="381495" cy="38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822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509739" y="-708061"/>
            <a:ext cx="4182906" cy="879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1" y="7937"/>
            <a:ext cx="381495" cy="381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09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1663</TotalTime>
  <Words>313</Words>
  <Application>Microsoft Office PowerPoint</Application>
  <PresentationFormat>On-screen Show (4:3)</PresentationFormat>
  <Paragraphs>48</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Cody</dc:creator>
  <cp:lastModifiedBy>Windows User</cp:lastModifiedBy>
  <cp:revision>37</cp:revision>
  <dcterms:created xsi:type="dcterms:W3CDTF">2013-08-05T15:48:59Z</dcterms:created>
  <dcterms:modified xsi:type="dcterms:W3CDTF">2015-06-17T18:55:18Z</dcterms:modified>
</cp:coreProperties>
</file>