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66" autoAdjust="0"/>
    <p:restoredTop sz="94660"/>
  </p:normalViewPr>
  <p:slideViewPr>
    <p:cSldViewPr snapToGrid="0" snapToObjects="1">
      <p:cViewPr>
        <p:scale>
          <a:sx n="105" d="100"/>
          <a:sy n="105" d="100"/>
        </p:scale>
        <p:origin x="-40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BE8FE-6C40-1740-AAF2-6CF4719113DF}" type="datetimeFigureOut">
              <a:rPr lang="en-US" smtClean="0"/>
              <a:pPr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8E54A-8B57-B14A-A258-07BA6BEF3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84150" y="436038"/>
            <a:ext cx="4691862" cy="36933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alibri" pitchFamily="-1" charset="0"/>
              </a:rPr>
              <a:t>ED </a:t>
            </a:r>
            <a:r>
              <a:rPr lang="en-GB" b="1" dirty="0">
                <a:solidFill>
                  <a:schemeClr val="bg1"/>
                </a:solidFill>
                <a:latin typeface="Calibri" pitchFamily="-1" charset="0"/>
              </a:rPr>
              <a:t>Simulator Based Training – Scenario </a:t>
            </a:r>
            <a:r>
              <a:rPr lang="en-GB" b="1" dirty="0" smtClean="0">
                <a:solidFill>
                  <a:schemeClr val="bg1"/>
                </a:solidFill>
                <a:latin typeface="Calibri" pitchFamily="-1" charset="0"/>
              </a:rPr>
              <a:t>Guide </a:t>
            </a:r>
            <a:endParaRPr lang="en-US" b="1" dirty="0">
              <a:solidFill>
                <a:schemeClr val="bg1"/>
              </a:solidFill>
              <a:latin typeface="Calibri" pitchFamily="-1" charset="0"/>
            </a:endParaRPr>
          </a:p>
        </p:txBody>
      </p:sp>
      <p:graphicFrame>
        <p:nvGraphicFramePr>
          <p:cNvPr id="29758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914110"/>
              </p:ext>
            </p:extLst>
          </p:nvPr>
        </p:nvGraphicFramePr>
        <p:xfrm>
          <a:off x="184150" y="1063635"/>
          <a:ext cx="8707438" cy="5012774"/>
        </p:xfrm>
        <a:graphic>
          <a:graphicData uri="http://schemas.openxmlformats.org/drawingml/2006/table">
            <a:tbl>
              <a:tblPr/>
              <a:tblGrid>
                <a:gridCol w="869950"/>
                <a:gridCol w="312245"/>
                <a:gridCol w="1944414"/>
                <a:gridCol w="1145627"/>
                <a:gridCol w="1481959"/>
                <a:gridCol w="1335580"/>
                <a:gridCol w="1617663"/>
              </a:tblGrid>
              <a:tr h="2619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Set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Times New Roman" pitchFamily="-1" charset="0"/>
                        </a:rPr>
                        <a:t>Scenario (Start)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Scenario (Progression)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Equipment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  <a:tr h="46118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Adult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53 year old presented after an episode of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collapse while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he was trying to stand up from sofa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. He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had D&amp;V for 2 days and has not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been  eating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or drinking well .He has received 1.5L saline by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paramedics.He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 also has had abdominal pain for 1 day.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PMH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Lymphoma- Chemo 8/7 ago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Penicillin allergy</a:t>
                      </a: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Shocked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. Neutropenic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sepsis. Decreased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Hb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and platelets. Patient does not look in extremis at end of bed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Urine dip positive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Changes on CXR- ? Related to previous effusion, ? Consolidation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Little response to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fluids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May consider surgical review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Sim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-Man (complete kit)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Lifepak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defib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with training leads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Training ‘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resus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’ equipment trolley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0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Times New Roman" pitchFamily="-1" charset="0"/>
                        </a:rPr>
                        <a:t>ED Resus Room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40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Time: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(35 </a:t>
                      </a: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mins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Simulation: </a:t>
                      </a: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15 </a:t>
                      </a:r>
                      <a:r>
                        <a:rPr kumimoji="0" lang="en-US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Debrief: </a:t>
                      </a: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15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Recover: 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744">
                <a:tc rowSpan="2"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Main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objectives (Clinical and Educational Context): 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To demonstrate effective, structured A-E primary assessment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Recognise patient shocked, probable DIC and low potassium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Initiate sepsis treatment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Recognition not improving post initial treatment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Refer to Haematology and ICU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Required documents</a:t>
                      </a: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  <a:tr h="969490">
                <a:tc gridSpan="6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ED sheet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Nursing sheet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Obs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chart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93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Simulator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start state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Position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Semi-recumbent on ED trolley in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resus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bay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Physiology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A – Clear &amp; self maintaining.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B -  Rate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22,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SpO2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100% on O2.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C -  Pulse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110,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BP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86/51.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D – E4 V5 M6 pupils equal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E – Tpr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38.2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Clinical Findings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Crepts at base of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chest.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Generalised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tender abdomen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7219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Expected course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Sepsis Rx started            Abx for Neutropenic Sepsis            No response to initial treatment             Refer  to oncology           Involves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ITU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  <a:sym typeface="Wingdings" panose="05000000000000000000" pitchFamily="2" charset="2"/>
                        </a:rPr>
                        <a:t> Consider Surgical review for abdominal sepsis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1419516" y="5551968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65383" y="5551968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813859" y="5556074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362529" y="5556074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4150" y="6586972"/>
            <a:ext cx="41726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smtClean="0"/>
              <a:t>Adapted with permission from Magpas, the Emergency Medical Charity</a:t>
            </a:r>
            <a:endParaRPr lang="en-GB" sz="1000" i="1" dirty="0"/>
          </a:p>
        </p:txBody>
      </p:sp>
      <p:pic>
        <p:nvPicPr>
          <p:cNvPr id="16" name="Picture 15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52" b="98024" l="564" r="97178">
                        <a14:foregroundMark x1="27469" y1="66463" x2="27469" y2="66463"/>
                        <a14:foregroundMark x1="23236" y1="71449" x2="23236" y2="71449"/>
                        <a14:foregroundMark x1="21025" y1="17921" x2="21025" y2="17921"/>
                        <a14:foregroundMark x1="33819" y1="7338" x2="33819" y2="7338"/>
                        <a14:foregroundMark x1="43932" y1="7949" x2="43932" y2="7949"/>
                        <a14:foregroundMark x1="57338" y1="7338" x2="57338" y2="7338"/>
                        <a14:foregroundMark x1="69520" y1="13970" x2="69520" y2="13970"/>
                        <a14:foregroundMark x1="81421" y1="25118" x2="81421" y2="25118"/>
                        <a14:foregroundMark x1="86265" y1="29116" x2="86265" y2="29116"/>
                        <a14:foregroundMark x1="14393" y1="29680" x2="14393" y2="29680"/>
                        <a14:foregroundMark x1="13970" y1="38241" x2="13970" y2="38241"/>
                        <a14:foregroundMark x1="11618" y1="42192" x2="11618" y2="42192"/>
                        <a14:foregroundMark x1="9831" y1="48071" x2="9831" y2="48071"/>
                        <a14:foregroundMark x1="10442" y1="57902" x2="10442" y2="57902"/>
                        <a14:foregroundMark x1="11759" y1="64393" x2="11759" y2="64393"/>
                        <a14:foregroundMark x1="12512" y1="66745" x2="12512" y2="66745"/>
                        <a14:foregroundMark x1="12935" y1="69991" x2="12935" y2="69991"/>
                        <a14:foregroundMark x1="14393" y1="72766" x2="14393" y2="72766"/>
                        <a14:foregroundMark x1="18815" y1="77469" x2="18815" y2="77469"/>
                        <a14:foregroundMark x1="28222" y1="77328" x2="28222" y2="77328"/>
                        <a14:foregroundMark x1="21167" y1="80997" x2="21167" y2="80997"/>
                        <a14:foregroundMark x1="26623" y1="84807" x2="26623" y2="84807"/>
                        <a14:foregroundMark x1="31609" y1="87770" x2="31609" y2="87770"/>
                        <a14:foregroundMark x1="38053" y1="90405" x2="38053" y2="90405"/>
                        <a14:foregroundMark x1="42756" y1="90969" x2="42756" y2="90969"/>
                        <a14:foregroundMark x1="52352" y1="90546" x2="52352" y2="90546"/>
                        <a14:foregroundMark x1="61430" y1="89652" x2="61430" y2="89652"/>
                        <a14:foregroundMark x1="66886" y1="89370" x2="66886" y2="89370"/>
                        <a14:foregroundMark x1="71590" y1="85701" x2="71590" y2="85701"/>
                        <a14:foregroundMark x1="70555" y1="83913" x2="70555" y2="83913"/>
                        <a14:foregroundMark x1="74365" y1="84102" x2="74365" y2="84102"/>
                        <a14:foregroundMark x1="79069" y1="78645" x2="79069" y2="78645"/>
                        <a14:foregroundMark x1="82173" y1="75118" x2="82173" y2="75118"/>
                        <a14:foregroundMark x1="85419" y1="65851" x2="85419" y2="65851"/>
                        <a14:foregroundMark x1="88476" y1="59972" x2="88476" y2="59972"/>
                        <a14:foregroundMark x1="91439" y1="53528" x2="91439" y2="53528"/>
                        <a14:foregroundMark x1="91157" y1="49530" x2="91157" y2="49530"/>
                        <a14:foregroundMark x1="90546" y1="44685" x2="90546" y2="44685"/>
                        <a14:foregroundMark x1="87018" y1="45861" x2="87018" y2="45861"/>
                        <a14:foregroundMark x1="87770" y1="42333" x2="87770" y2="42333"/>
                        <a14:foregroundMark x1="89087" y1="36030" x2="89087" y2="36030"/>
                        <a14:foregroundMark x1="37912" y1="32926" x2="37912" y2="32926"/>
                        <a14:foregroundMark x1="37912" y1="38805" x2="37912" y2="38805"/>
                        <a14:foregroundMark x1="66134" y1="23659" x2="66134" y2="23659"/>
                        <a14:foregroundMark x1="74694" y1="13688" x2="74694" y2="13688"/>
                        <a14:foregroundMark x1="49530" y1="5597" x2="49530" y2="5597"/>
                        <a14:foregroundMark x1="74365" y1="30292" x2="74365" y2="30292"/>
                        <a14:foregroundMark x1="79210" y1="37770" x2="79210" y2="37770"/>
                        <a14:foregroundMark x1="82314" y1="46472" x2="82314" y2="46472"/>
                        <a14:foregroundMark x1="82596" y1="52775" x2="82596" y2="52775"/>
                        <a14:foregroundMark x1="82314" y1="57056" x2="82314" y2="57056"/>
                        <a14:foregroundMark x1="81138" y1="61900" x2="81138" y2="61900"/>
                        <a14:foregroundMark x1="78363" y1="68062" x2="78363" y2="68062"/>
                        <a14:foregroundMark x1="71872" y1="76294" x2="71872" y2="76294"/>
                        <a14:foregroundMark x1="16745" y1="53669" x2="16745" y2="53669"/>
                        <a14:backgroundMark x1="35136" y1="13076" x2="35136" y2="13076"/>
                        <a14:backgroundMark x1="70696" y1="16181" x2="70696" y2="16181"/>
                        <a14:backgroundMark x1="15898" y1="73801" x2="15898" y2="73801"/>
                        <a14:backgroundMark x1="22201" y1="82455" x2="22201" y2="82455"/>
                        <a14:backgroundMark x1="20743" y1="84525" x2="20743" y2="84525"/>
                        <a14:backgroundMark x1="27658" y1="85842" x2="27658" y2="85842"/>
                        <a14:backgroundMark x1="68203" y1="89511" x2="68203" y2="89511"/>
                        <a14:backgroundMark x1="61759" y1="90687" x2="61759" y2="90687"/>
                        <a14:backgroundMark x1="81421" y1="80245" x2="81421" y2="80245"/>
                        <a14:backgroundMark x1="91722" y1="54704" x2="91722" y2="54704"/>
                      </a14:backgroundRemoval>
                    </a14:imgEffect>
                    <a14:imgEffect>
                      <a14:brightnessContrast bright="7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4"/>
          <a:stretch/>
        </p:blipFill>
        <p:spPr>
          <a:xfrm>
            <a:off x="3961787" y="6383772"/>
            <a:ext cx="394970" cy="406400"/>
          </a:xfrm>
          <a:prstGeom prst="rect">
            <a:avLst/>
          </a:prstGeom>
        </p:spPr>
      </p:pic>
      <p:pic>
        <p:nvPicPr>
          <p:cNvPr id="4098" name="Picture 2" descr="C:\Saad XPS\Dropbox\LRI &amp; MCEM\OOPE\Simulation\EM cubed log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609" y="6405676"/>
            <a:ext cx="1321072" cy="45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 result for 7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3338" cy="36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23163" y="-805071"/>
            <a:ext cx="4522526" cy="916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Saad XPS\Dropbox\LRI &amp; MCEM\OOPE\Simulation\EM cubed log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609" y="6405676"/>
            <a:ext cx="1321072" cy="45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3338" cy="36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62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404" y="2101303"/>
            <a:ext cx="7445396" cy="402486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73359" y="-1212642"/>
            <a:ext cx="6894334" cy="924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Saad XPS\Dropbox\LRI &amp; MCEM\OOPE\Simulation\EM cubed log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37322" y="5971302"/>
            <a:ext cx="1321072" cy="45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004" y="-36334"/>
            <a:ext cx="363338" cy="36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39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74452" y="1435163"/>
            <a:ext cx="3692647" cy="480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Saad XPS\Dropbox\LRI &amp; MCEM\OOPE\Simulation\EM cubed log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609" y="6405676"/>
            <a:ext cx="1321072" cy="45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3338" cy="36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Image result for cxr fluffy shadow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5" descr="Image result for cxr fluffy shadow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2" descr="C:\Saad XPS\Dropbox\LRI &amp; MCEM\OOPE\Simulation\EM cubed log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609" y="6405676"/>
            <a:ext cx="1321072" cy="45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ynapse.koreamed.org/ArticleImage/0069YMJ/ymj-48-531-g001-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33"/>
          <a:stretch/>
        </p:blipFill>
        <p:spPr bwMode="auto">
          <a:xfrm rot="16200000">
            <a:off x="2570000" y="1162938"/>
            <a:ext cx="4923172" cy="524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3338" cy="36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30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60"/>
          <a:stretch/>
        </p:blipFill>
        <p:spPr bwMode="auto">
          <a:xfrm rot="16200000">
            <a:off x="481676" y="-481677"/>
            <a:ext cx="6860520" cy="782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0"/>
          <a:stretch/>
        </p:blipFill>
        <p:spPr bwMode="auto">
          <a:xfrm rot="5400000">
            <a:off x="5244176" y="2579698"/>
            <a:ext cx="6915527" cy="175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Saad XPS\Dropbox\LRI &amp; MCEM\OOPE\Simulation\EM cubed log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29498" y="5971302"/>
            <a:ext cx="1321072" cy="45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3338" cy="36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40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295</Words>
  <Application>Microsoft Office PowerPoint</Application>
  <PresentationFormat>On-screen Show (4:3)</PresentationFormat>
  <Paragraphs>50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Cody</dc:creator>
  <cp:lastModifiedBy>Windows User</cp:lastModifiedBy>
  <cp:revision>25</cp:revision>
  <cp:lastPrinted>2014-12-16T20:27:27Z</cp:lastPrinted>
  <dcterms:created xsi:type="dcterms:W3CDTF">2013-08-05T15:48:59Z</dcterms:created>
  <dcterms:modified xsi:type="dcterms:W3CDTF">2015-06-13T19:39:32Z</dcterms:modified>
</cp:coreProperties>
</file>