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1" d="100"/>
          <a:sy n="91" d="100"/>
        </p:scale>
        <p:origin x="-544" y="8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BE8FE-6C40-1740-AAF2-6CF4719113DF}" type="datetimeFigureOut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184150" y="436038"/>
            <a:ext cx="4691862" cy="369332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alibri" pitchFamily="-1" charset="0"/>
              </a:rPr>
              <a:t>ED </a:t>
            </a:r>
            <a:r>
              <a:rPr lang="en-GB" b="1" dirty="0">
                <a:solidFill>
                  <a:schemeClr val="bg1"/>
                </a:solidFill>
                <a:latin typeface="Calibri" pitchFamily="-1" charset="0"/>
              </a:rPr>
              <a:t>Simulator Based Training – Scenario </a:t>
            </a:r>
            <a:r>
              <a:rPr lang="en-GB" b="1" dirty="0" smtClean="0">
                <a:solidFill>
                  <a:schemeClr val="bg1"/>
                </a:solidFill>
                <a:latin typeface="Calibri" pitchFamily="-1" charset="0"/>
              </a:rPr>
              <a:t>Guide </a:t>
            </a:r>
            <a:endParaRPr lang="en-US" b="1" dirty="0">
              <a:solidFill>
                <a:schemeClr val="bg1"/>
              </a:solidFill>
              <a:latin typeface="Calibri" pitchFamily="-1" charset="0"/>
            </a:endParaRPr>
          </a:p>
        </p:txBody>
      </p:sp>
      <p:graphicFrame>
        <p:nvGraphicFramePr>
          <p:cNvPr id="29758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241610"/>
              </p:ext>
            </p:extLst>
          </p:nvPr>
        </p:nvGraphicFramePr>
        <p:xfrm>
          <a:off x="184150" y="1063635"/>
          <a:ext cx="8707438" cy="5120698"/>
        </p:xfrm>
        <a:graphic>
          <a:graphicData uri="http://schemas.openxmlformats.org/drawingml/2006/table">
            <a:tbl>
              <a:tblPr/>
              <a:tblGrid>
                <a:gridCol w="869950"/>
                <a:gridCol w="312245"/>
                <a:gridCol w="1944414"/>
                <a:gridCol w="1145627"/>
                <a:gridCol w="1481959"/>
                <a:gridCol w="1335580"/>
                <a:gridCol w="1617663"/>
              </a:tblGrid>
              <a:tr h="2619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Set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Times New Roman" pitchFamily="-1" charset="0"/>
                        </a:rPr>
                        <a:t>Scenario (Start)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Scenario (Progression)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Equipment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</a:tr>
              <a:tr h="46118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Adult</a:t>
                      </a:r>
                      <a:endParaRPr kumimoji="0" lang="en-US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21yr old female k/c of type I DM is brought to Resus by paramedics with the history of vomiting for 1 day. She has been feeling unwell since yesterday and reported increase frequency of urine.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PMH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DM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DHx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Insulin Nova-rapid and Act-rapid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SHx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University student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Occasionally drinks alcohol, non-smoker</a:t>
                      </a:r>
                    </a:p>
                  </a:txBody>
                  <a:tcPr marL="83077" marR="83077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Starts treatment of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DKA according to protocol and gives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Abx,Repeat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Blood gases would show improvement in pH and pts clinical condition. Low potassium should be replaced. Pt should be referred to ACB if treated correctly.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Sim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-Man (complete kit)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Lifepak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defib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with training leads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Training ‘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resus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’ equipment trolley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3077" marR="83077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70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Times New Roman" pitchFamily="-1" charset="0"/>
                        </a:rPr>
                        <a:t>ED Resus Room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540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Time: (45 </a:t>
                      </a: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mins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Simulation: 30 Debrief: 10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Recover: 5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80193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Main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objectives (Clinical and Educational Context): 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To demonstrate effective, structured A-E primary assessment and  to make a clinical diagnosis of DKA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Effective and appropriate clinical management of DKA (as per NICE guidelines/ED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performa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)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Identify the precipitating factor for DKA(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i.e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infection)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Recognition that K+ needs replacing.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Appropriate consultation with Med Reg for transfer to ACB</a:t>
                      </a: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Required Docs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-ED sheet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-Nursing Assessment sh.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-DKA protocol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93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Simulator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start state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Position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Supine on ED trolley in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resus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bay 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Physiology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A – Clear &amp; self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maintaining. 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B -  Rate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35,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SpO2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98% on r.a. Chest clear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C -  Pulse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130,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BP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110/65.  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D – E4 V5 M6 pupils equal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E – Tpr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36.2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3077" marR="83077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Clinical Findings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Cold,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Sweet smelling acidotic breath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Dehydration +++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3077" marR="83077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7219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Expected course: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Primary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survey            Identification of  DKA            Initiation of treatment (IV fluids, Insulin)           recognition of low K+ on repeat blood gas and Rx     Clinical improvement with Rx          Referral to ACB and appropriate disposition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1187666" y="5732307"/>
            <a:ext cx="27326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372043" y="5732307"/>
            <a:ext cx="27326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826514" y="5705988"/>
            <a:ext cx="27326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46275" y="5857225"/>
            <a:ext cx="27326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AutoShape 2" descr="Image result for 6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" y="7937"/>
            <a:ext cx="334811" cy="33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" y="7937"/>
            <a:ext cx="334811" cy="33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39168" y="-767907"/>
            <a:ext cx="4497607" cy="917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50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89146" y="-717459"/>
            <a:ext cx="4224457" cy="863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" y="7937"/>
            <a:ext cx="334811" cy="33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76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4150" y="436038"/>
            <a:ext cx="4691862" cy="369332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alibri" pitchFamily="-1" charset="0"/>
              </a:rPr>
              <a:t>ED </a:t>
            </a:r>
            <a:r>
              <a:rPr lang="en-GB" b="1" dirty="0">
                <a:solidFill>
                  <a:schemeClr val="bg1"/>
                </a:solidFill>
                <a:latin typeface="Calibri" pitchFamily="-1" charset="0"/>
              </a:rPr>
              <a:t>Simulator Based Training – Scenario </a:t>
            </a:r>
            <a:r>
              <a:rPr lang="en-GB" b="1" dirty="0" smtClean="0">
                <a:solidFill>
                  <a:schemeClr val="bg1"/>
                </a:solidFill>
                <a:latin typeface="Calibri" pitchFamily="-1" charset="0"/>
              </a:rPr>
              <a:t>Guide 1</a:t>
            </a:r>
            <a:endParaRPr lang="en-US" b="1" dirty="0">
              <a:solidFill>
                <a:schemeClr val="bg1"/>
              </a:solidFill>
              <a:latin typeface="Calibri" pitchFamily="-1" charset="0"/>
            </a:endParaRPr>
          </a:p>
        </p:txBody>
      </p:sp>
      <p:pic>
        <p:nvPicPr>
          <p:cNvPr id="2050" name="Picture 2" descr="http://cdn.lifeinthefastlane.com/wp-content/uploads/2011/12/sinus-tachycar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86" y="1692276"/>
            <a:ext cx="8546203" cy="438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" y="7937"/>
            <a:ext cx="334811" cy="33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02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" y="7937"/>
            <a:ext cx="334811" cy="33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28" b="9911"/>
          <a:stretch/>
        </p:blipFill>
        <p:spPr bwMode="auto">
          <a:xfrm rot="16200000">
            <a:off x="918392" y="997073"/>
            <a:ext cx="4900970" cy="540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02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325</Words>
  <Application>Microsoft Office PowerPoint</Application>
  <PresentationFormat>On-screen Show (4:3)</PresentationFormat>
  <Paragraphs>53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`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 Cody</dc:creator>
  <cp:lastModifiedBy>Windows User</cp:lastModifiedBy>
  <cp:revision>35</cp:revision>
  <dcterms:created xsi:type="dcterms:W3CDTF">2013-08-05T15:48:59Z</dcterms:created>
  <dcterms:modified xsi:type="dcterms:W3CDTF">2015-06-16T22:50:24Z</dcterms:modified>
</cp:coreProperties>
</file>