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91" d="100"/>
          <a:sy n="91" d="100"/>
        </p:scale>
        <p:origin x="-544" y="6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BE8FE-6C40-1740-AAF2-6CF4719113DF}" type="datetimeFigureOut">
              <a:rPr lang="en-US" smtClean="0"/>
              <a:pPr/>
              <a:t>6/16/2015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8E54A-8B57-B14A-A258-07BA6BEF33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BE8FE-6C40-1740-AAF2-6CF4719113DF}" type="datetimeFigureOut">
              <a:rPr lang="en-US" smtClean="0"/>
              <a:pPr/>
              <a:t>6/16/2015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8E54A-8B57-B14A-A258-07BA6BEF33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BE8FE-6C40-1740-AAF2-6CF4719113DF}" type="datetimeFigureOut">
              <a:rPr lang="en-US" smtClean="0"/>
              <a:pPr/>
              <a:t>6/16/2015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8E54A-8B57-B14A-A258-07BA6BEF33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BE8FE-6C40-1740-AAF2-6CF4719113DF}" type="datetimeFigureOut">
              <a:rPr lang="en-US" smtClean="0"/>
              <a:pPr/>
              <a:t>6/16/2015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8E54A-8B57-B14A-A258-07BA6BEF33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BE8FE-6C40-1740-AAF2-6CF4719113DF}" type="datetimeFigureOut">
              <a:rPr lang="en-US" smtClean="0"/>
              <a:pPr/>
              <a:t>6/16/2015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8E54A-8B57-B14A-A258-07BA6BEF33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BE8FE-6C40-1740-AAF2-6CF4719113DF}" type="datetimeFigureOut">
              <a:rPr lang="en-US" smtClean="0"/>
              <a:pPr/>
              <a:t>6/16/2015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8E54A-8B57-B14A-A258-07BA6BEF33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BE8FE-6C40-1740-AAF2-6CF4719113DF}" type="datetimeFigureOut">
              <a:rPr lang="en-US" smtClean="0"/>
              <a:pPr/>
              <a:t>6/16/2015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8E54A-8B57-B14A-A258-07BA6BEF33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BE8FE-6C40-1740-AAF2-6CF4719113DF}" type="datetimeFigureOut">
              <a:rPr lang="en-US" smtClean="0"/>
              <a:pPr/>
              <a:t>6/16/2015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8E54A-8B57-B14A-A258-07BA6BEF33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BE8FE-6C40-1740-AAF2-6CF4719113DF}" type="datetimeFigureOut">
              <a:rPr lang="en-US" smtClean="0"/>
              <a:pPr/>
              <a:t>6/16/2015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8E54A-8B57-B14A-A258-07BA6BEF33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BE8FE-6C40-1740-AAF2-6CF4719113DF}" type="datetimeFigureOut">
              <a:rPr lang="en-US" smtClean="0"/>
              <a:pPr/>
              <a:t>6/16/2015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8E54A-8B57-B14A-A258-07BA6BEF33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BE8FE-6C40-1740-AAF2-6CF4719113DF}" type="datetimeFigureOut">
              <a:rPr lang="en-US" smtClean="0"/>
              <a:pPr/>
              <a:t>6/16/2015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8E54A-8B57-B14A-A258-07BA6BEF33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9BE8FE-6C40-1740-AAF2-6CF4719113DF}" type="datetimeFigureOut">
              <a:rPr lang="en-US" smtClean="0"/>
              <a:pPr/>
              <a:t>6/16/2015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8E54A-8B57-B14A-A258-07BA6BEF336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5"/>
          <p:cNvSpPr txBox="1">
            <a:spLocks noChangeArrowheads="1"/>
          </p:cNvSpPr>
          <p:nvPr/>
        </p:nvSpPr>
        <p:spPr bwMode="auto">
          <a:xfrm>
            <a:off x="184150" y="436038"/>
            <a:ext cx="3084049" cy="369332"/>
          </a:xfrm>
          <a:prstGeom prst="rect">
            <a:avLst/>
          </a:prstGeom>
          <a:solidFill>
            <a:srgbClr val="7030A0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  <a:latin typeface="Calibri" pitchFamily="-1" charset="0"/>
              </a:rPr>
              <a:t>ED </a:t>
            </a:r>
            <a:r>
              <a:rPr lang="en-GB" b="1" dirty="0">
                <a:solidFill>
                  <a:schemeClr val="bg1"/>
                </a:solidFill>
                <a:latin typeface="Calibri" pitchFamily="-1" charset="0"/>
              </a:rPr>
              <a:t>Simulator Based Training – </a:t>
            </a:r>
            <a:endParaRPr lang="en-US" b="1" dirty="0">
              <a:solidFill>
                <a:schemeClr val="bg1"/>
              </a:solidFill>
              <a:latin typeface="Calibri" pitchFamily="-1" charset="0"/>
            </a:endParaRPr>
          </a:p>
        </p:txBody>
      </p:sp>
      <p:graphicFrame>
        <p:nvGraphicFramePr>
          <p:cNvPr id="29758" name="Group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819222"/>
              </p:ext>
            </p:extLst>
          </p:nvPr>
        </p:nvGraphicFramePr>
        <p:xfrm>
          <a:off x="184150" y="1063635"/>
          <a:ext cx="8707438" cy="5032043"/>
        </p:xfrm>
        <a:graphic>
          <a:graphicData uri="http://schemas.openxmlformats.org/drawingml/2006/table">
            <a:tbl>
              <a:tblPr/>
              <a:tblGrid>
                <a:gridCol w="869950"/>
                <a:gridCol w="312245"/>
                <a:gridCol w="1944414"/>
                <a:gridCol w="1145627"/>
                <a:gridCol w="1481959"/>
                <a:gridCol w="1335580"/>
                <a:gridCol w="1617663"/>
              </a:tblGrid>
              <a:tr h="26193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Set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-1" charset="0"/>
                        <a:ea typeface="Arial" pitchFamily="-1" charset="0"/>
                        <a:cs typeface="Arial" pitchFamily="-1" charset="0"/>
                      </a:endParaRPr>
                    </a:p>
                  </a:txBody>
                  <a:tcPr marL="84406" marR="84406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Times New Roman" pitchFamily="-1" charset="0"/>
                        </a:rPr>
                        <a:t>Scenario (Start)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-1" charset="0"/>
                        <a:ea typeface="Arial" pitchFamily="-1" charset="0"/>
                        <a:cs typeface="Arial" pitchFamily="-1" charset="0"/>
                      </a:endParaRPr>
                    </a:p>
                  </a:txBody>
                  <a:tcPr marL="84406" marR="84406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Arial" pitchFamily="-1" charset="0"/>
                        <a:cs typeface="Arial" pitchFamily="-1" charset="0"/>
                      </a:endParaRPr>
                    </a:p>
                  </a:txBody>
                  <a:tcPr marL="84406" marR="84406"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Scenario (Progression)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-1" charset="0"/>
                        <a:ea typeface="Arial" pitchFamily="-1" charset="0"/>
                        <a:cs typeface="Arial" pitchFamily="-1" charset="0"/>
                      </a:endParaRPr>
                    </a:p>
                  </a:txBody>
                  <a:tcPr marL="84406" marR="84406"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Equipment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-1" charset="0"/>
                        <a:ea typeface="Arial" pitchFamily="-1" charset="0"/>
                        <a:cs typeface="Arial" pitchFamily="-1" charset="0"/>
                      </a:endParaRPr>
                    </a:p>
                  </a:txBody>
                  <a:tcPr marL="84406" marR="84406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</a:tr>
              <a:tr h="461186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Adult</a:t>
                      </a:r>
                      <a:endParaRPr kumimoji="0" lang="en-US" sz="10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Arial" pitchFamily="-1" charset="0"/>
                        <a:cs typeface="Arial" pitchFamily="-1" charset="0"/>
                      </a:endParaRPr>
                    </a:p>
                  </a:txBody>
                  <a:tcPr marL="84406" marR="84406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25 </a:t>
                      </a:r>
                      <a:r>
                        <a:rPr kumimoji="0" lang="en-GB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yr</a:t>
                      </a: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 old female is red called to resus after developing difficulty in </a:t>
                      </a:r>
                      <a:r>
                        <a:rPr kumimoji="0" lang="en-GB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breathing.Her</a:t>
                      </a: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 symptoms started soon after a meal at a local restaurant. There is no </a:t>
                      </a:r>
                      <a:r>
                        <a:rPr kumimoji="0" lang="en-GB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PMhx</a:t>
                      </a: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Swollen lips and </a:t>
                      </a: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eyes,hoarse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 </a:t>
                      </a: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voice,wheezy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 chest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DHx: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None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SHx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Arial" pitchFamily="-1" charset="0"/>
                        <a:cs typeface="Arial" pitchFamily="-1" charset="0"/>
                      </a:endParaRP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Works at a bank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Weekend alcohol use, non-smoker</a:t>
                      </a:r>
                    </a:p>
                  </a:txBody>
                  <a:tcPr marL="83077" marR="83077" marT="46797" marB="4679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Times New Roman" pitchFamily="-1" charset="0"/>
                        <a:cs typeface="Times New Roman" pitchFamily="-1" charset="0"/>
                      </a:endParaRPr>
                    </a:p>
                  </a:txBody>
                  <a:tcPr marL="84406" marR="84406"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3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Gradually improves after 2 shots of IM 0.5mg adrenaline.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Times New Roman" pitchFamily="-1" charset="0"/>
                        <a:cs typeface="Times New Roman" pitchFamily="-1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Times New Roman" pitchFamily="-1" charset="0"/>
                        <a:cs typeface="Times New Roman" pitchFamily="-1" charset="0"/>
                      </a:endParaRPr>
                    </a:p>
                  </a:txBody>
                  <a:tcPr marL="84406" marR="84406"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Sim</a:t>
                      </a: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-Man (complete kit)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Times New Roman" pitchFamily="-1" charset="0"/>
                        <a:cs typeface="Times New Roman" pitchFamily="-1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Lifepak</a:t>
                      </a: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 </a:t>
                      </a:r>
                      <a:r>
                        <a:rPr kumimoji="0" lang="en-GB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defib</a:t>
                      </a: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 with training leads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Times New Roman" pitchFamily="-1" charset="0"/>
                        <a:cs typeface="Times New Roman" pitchFamily="-1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Training ‘</a:t>
                      </a:r>
                      <a:r>
                        <a:rPr kumimoji="0" lang="en-GB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resus</a:t>
                      </a: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’ equipment trolley</a:t>
                      </a: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Times New Roman" pitchFamily="-1" charset="0"/>
                        <a:cs typeface="Times New Roman" pitchFamily="-1" charset="0"/>
                      </a:endParaRPr>
                    </a:p>
                  </a:txBody>
                  <a:tcPr marL="83077" marR="83077" marT="46797" marB="4679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2703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Times New Roman" pitchFamily="-1" charset="0"/>
                        </a:rPr>
                        <a:t>ED Resus Room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Arial" pitchFamily="-1" charset="0"/>
                        <a:cs typeface="Arial" pitchFamily="-1" charset="0"/>
                      </a:endParaRPr>
                    </a:p>
                  </a:txBody>
                  <a:tcPr marL="84406" marR="84406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5407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Time: (45 </a:t>
                      </a:r>
                      <a:r>
                        <a:rPr kumimoji="0" 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mins</a:t>
                      </a: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Simulation: 30 Debrief: 10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Times New Roman" pitchFamily="-1" charset="0"/>
                        <a:cs typeface="Times New Roman" pitchFamily="-1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Recover: 5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Arial" pitchFamily="-1" charset="0"/>
                        <a:cs typeface="Arial" pitchFamily="-1" charset="0"/>
                      </a:endParaRPr>
                    </a:p>
                  </a:txBody>
                  <a:tcPr marL="84406" marR="84406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80193">
                <a:tc gridSpan="7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Main 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objectives (Clinical and Educational Context): 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Times New Roman" pitchFamily="-1" charset="0"/>
                        <a:cs typeface="Times New Roman" pitchFamily="-1" charset="0"/>
                      </a:endParaRP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To demonstrate effective, structured A-E primary assessment and  recognition of Anaphylaxis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Effective and appropriate clinical management of Anaphylaxis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Involvement of Anesthetist early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Appropriate drawing of correct strength of adrenaline in 1ml syringe9 (</a:t>
                      </a: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i.e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 0.5ml of 1:1000)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Correct disposition of </a:t>
                      </a: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pt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 to HDU/ACB</a:t>
                      </a:r>
                    </a:p>
                  </a:txBody>
                  <a:tcPr marL="84406" marR="84406"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932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Simulator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start state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-1" charset="0"/>
                        <a:ea typeface="Arial" pitchFamily="-1" charset="0"/>
                        <a:cs typeface="Arial" pitchFamily="-1" charset="0"/>
                      </a:endParaRPr>
                    </a:p>
                  </a:txBody>
                  <a:tcPr marL="84406" marR="84406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Position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Semi-recumbent on ED trolley in </a:t>
                      </a: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resus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 bay 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Times New Roman" pitchFamily="-1" charset="0"/>
                        <a:cs typeface="Times New Roman" pitchFamily="-1" charset="0"/>
                      </a:endParaRPr>
                    </a:p>
                  </a:txBody>
                  <a:tcPr marL="84406" marR="84406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Physiology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A –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Able to talk with hoarse </a:t>
                      </a: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voice,mild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 drooling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Arial" pitchFamily="-1" charset="0"/>
                        <a:cs typeface="Arial" pitchFamily="-1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B -  Rate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25, 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SpO2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91%.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Arial" pitchFamily="-1" charset="0"/>
                        <a:cs typeface="Arial" pitchFamily="-1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C -  Pulse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120, 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BP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90/65.  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Arial" pitchFamily="-1" charset="0"/>
                        <a:cs typeface="Arial" pitchFamily="-1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D – E4 V5 M6 pupils equal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E – </a:t>
                      </a:r>
                      <a:r>
                        <a:rPr kumimoji="0" 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Tpr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 35.9</a:t>
                      </a:r>
                    </a:p>
                  </a:txBody>
                  <a:tcPr marL="83077" marR="83077" marT="46797" marB="4679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Clinical Findings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Hoarse </a:t>
                      </a: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voice,mild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 drooling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B/l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 chest wheezes</a:t>
                      </a:r>
                    </a:p>
                  </a:txBody>
                  <a:tcPr marL="83077" marR="83077" marT="46797" marB="4679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87219">
                <a:tc gridSpan="7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Expected course: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Arial" pitchFamily="-1" charset="0"/>
                        <a:cs typeface="Arial" pitchFamily="-1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Primary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survey            Identification 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of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anaphylaxis with possible airway compromise           Administration of adrenaline            repeat adrenaline after 5-10 mins         initiation of supportive treatment(nebs, steroids ,anti-histamines)          effective post Rx management and referral for specialist (ITU/HDU)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Arial" pitchFamily="-1" charset="0"/>
                        <a:cs typeface="Arial" pitchFamily="-1" charset="0"/>
                      </a:endParaRPr>
                    </a:p>
                  </a:txBody>
                  <a:tcPr marL="84406" marR="84406"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3" name="Straight Arrow Connector 2"/>
          <p:cNvCxnSpPr/>
          <p:nvPr/>
        </p:nvCxnSpPr>
        <p:spPr>
          <a:xfrm>
            <a:off x="1187667" y="5591503"/>
            <a:ext cx="273269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060728" y="5591503"/>
            <a:ext cx="273269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7010398" y="5591503"/>
            <a:ext cx="273269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625899" y="5789796"/>
            <a:ext cx="273269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84150" y="6586972"/>
            <a:ext cx="41726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i="1" dirty="0" smtClean="0"/>
              <a:t>Adapted with permission from Magpas, the Emergency Medical Charity</a:t>
            </a:r>
            <a:endParaRPr lang="en-GB" sz="1000" i="1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708870" y="5789796"/>
            <a:ext cx="273269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84150" y="436038"/>
            <a:ext cx="4691862" cy="369332"/>
          </a:xfrm>
          <a:prstGeom prst="rect">
            <a:avLst/>
          </a:prstGeom>
          <a:solidFill>
            <a:srgbClr val="7030A0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  <a:latin typeface="Calibri" pitchFamily="-1" charset="0"/>
              </a:rPr>
              <a:t>ED </a:t>
            </a:r>
            <a:r>
              <a:rPr lang="en-GB" b="1" dirty="0">
                <a:solidFill>
                  <a:schemeClr val="bg1"/>
                </a:solidFill>
                <a:latin typeface="Calibri" pitchFamily="-1" charset="0"/>
              </a:rPr>
              <a:t>Simulator Based Training – Scenario </a:t>
            </a:r>
            <a:r>
              <a:rPr lang="en-GB" b="1" dirty="0" smtClean="0">
                <a:solidFill>
                  <a:schemeClr val="bg1"/>
                </a:solidFill>
                <a:latin typeface="Calibri" pitchFamily="-1" charset="0"/>
              </a:rPr>
              <a:t>Guide </a:t>
            </a:r>
            <a:endParaRPr lang="en-US" b="1" dirty="0">
              <a:solidFill>
                <a:schemeClr val="bg1"/>
              </a:solidFill>
              <a:latin typeface="Calibri" pitchFamily="-1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35"/>
          <a:stretch/>
        </p:blipFill>
        <p:spPr bwMode="auto">
          <a:xfrm rot="16200000">
            <a:off x="1284743" y="551250"/>
            <a:ext cx="4820135" cy="61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Image result for 4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376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636665" y="-914400"/>
            <a:ext cx="5870669" cy="8686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92125"/>
            <a:ext cx="8686800" cy="587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65636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275</Words>
  <Application>Microsoft Office PowerPoint</Application>
  <PresentationFormat>On-screen Show (4:3)</PresentationFormat>
  <Paragraphs>45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Dan Cody</dc:creator>
  <cp:lastModifiedBy>Windows User</cp:lastModifiedBy>
  <cp:revision>25</cp:revision>
  <dcterms:created xsi:type="dcterms:W3CDTF">2013-08-05T15:48:59Z</dcterms:created>
  <dcterms:modified xsi:type="dcterms:W3CDTF">2015-06-16T22:07:47Z</dcterms:modified>
</cp:coreProperties>
</file>