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60" r:id="rId4"/>
    <p:sldId id="261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4" autoAdjust="0"/>
    <p:restoredTop sz="94660"/>
  </p:normalViewPr>
  <p:slideViewPr>
    <p:cSldViewPr snapToGrid="0" snapToObjects="1">
      <p:cViewPr>
        <p:scale>
          <a:sx n="90" d="100"/>
          <a:sy n="90" d="100"/>
        </p:scale>
        <p:origin x="-606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E8FE-6C40-1740-AAF2-6CF4719113DF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E54A-8B57-B14A-A258-07BA6BEF33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E8FE-6C40-1740-AAF2-6CF4719113DF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E54A-8B57-B14A-A258-07BA6BEF33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E8FE-6C40-1740-AAF2-6CF4719113DF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E54A-8B57-B14A-A258-07BA6BEF33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E8FE-6C40-1740-AAF2-6CF4719113DF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E54A-8B57-B14A-A258-07BA6BEF33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E8FE-6C40-1740-AAF2-6CF4719113DF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E54A-8B57-B14A-A258-07BA6BEF33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E8FE-6C40-1740-AAF2-6CF4719113DF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E54A-8B57-B14A-A258-07BA6BEF33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E8FE-6C40-1740-AAF2-6CF4719113DF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E54A-8B57-B14A-A258-07BA6BEF33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E8FE-6C40-1740-AAF2-6CF4719113DF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E54A-8B57-B14A-A258-07BA6BEF33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E8FE-6C40-1740-AAF2-6CF4719113DF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E54A-8B57-B14A-A258-07BA6BEF33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E8FE-6C40-1740-AAF2-6CF4719113DF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E54A-8B57-B14A-A258-07BA6BEF33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9BE8FE-6C40-1740-AAF2-6CF4719113DF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8E54A-8B57-B14A-A258-07BA6BEF336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9BE8FE-6C40-1740-AAF2-6CF4719113DF}" type="datetimeFigureOut">
              <a:rPr lang="en-US" smtClean="0"/>
              <a:pPr/>
              <a:t>2/4/2016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8E54A-8B57-B14A-A258-07BA6BEF336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5"/>
          <p:cNvSpPr txBox="1">
            <a:spLocks noChangeArrowheads="1"/>
          </p:cNvSpPr>
          <p:nvPr/>
        </p:nvSpPr>
        <p:spPr bwMode="auto">
          <a:xfrm>
            <a:off x="184149" y="436038"/>
            <a:ext cx="4551772" cy="369332"/>
          </a:xfrm>
          <a:prstGeom prst="rect">
            <a:avLst/>
          </a:prstGeom>
          <a:solidFill>
            <a:srgbClr val="7030A0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GB" b="1" dirty="0" smtClean="0">
                <a:solidFill>
                  <a:schemeClr val="bg1"/>
                </a:solidFill>
                <a:latin typeface="Calibri" pitchFamily="-1" charset="0"/>
              </a:rPr>
              <a:t>ED </a:t>
            </a:r>
            <a:r>
              <a:rPr lang="en-GB" b="1" dirty="0">
                <a:solidFill>
                  <a:schemeClr val="bg1"/>
                </a:solidFill>
                <a:latin typeface="Calibri" pitchFamily="-1" charset="0"/>
              </a:rPr>
              <a:t>Simulator Based Training – Scenario </a:t>
            </a:r>
            <a:r>
              <a:rPr lang="en-GB" b="1" dirty="0" smtClean="0">
                <a:solidFill>
                  <a:schemeClr val="bg1"/>
                </a:solidFill>
                <a:latin typeface="Calibri" pitchFamily="-1" charset="0"/>
              </a:rPr>
              <a:t>Guide</a:t>
            </a:r>
            <a:endParaRPr lang="en-US" b="1" dirty="0">
              <a:solidFill>
                <a:schemeClr val="bg1"/>
              </a:solidFill>
              <a:latin typeface="Calibri" pitchFamily="-1" charset="0"/>
            </a:endParaRPr>
          </a:p>
        </p:txBody>
      </p:sp>
      <p:graphicFrame>
        <p:nvGraphicFramePr>
          <p:cNvPr id="29758" name="Group 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677898"/>
              </p:ext>
            </p:extLst>
          </p:nvPr>
        </p:nvGraphicFramePr>
        <p:xfrm>
          <a:off x="184150" y="1063636"/>
          <a:ext cx="8707440" cy="4889197"/>
        </p:xfrm>
        <a:graphic>
          <a:graphicData uri="http://schemas.openxmlformats.org/drawingml/2006/table">
            <a:tbl>
              <a:tblPr/>
              <a:tblGrid>
                <a:gridCol w="869951"/>
                <a:gridCol w="312245"/>
                <a:gridCol w="1944415"/>
                <a:gridCol w="1145627"/>
                <a:gridCol w="1481959"/>
                <a:gridCol w="1335580"/>
                <a:gridCol w="1617663"/>
              </a:tblGrid>
              <a:tr h="26193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Set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</a:txBody>
                  <a:tcPr marL="84407" marR="84407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Times New Roman" pitchFamily="-1" charset="0"/>
                        </a:rPr>
                        <a:t>Scenario (Start)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</a:txBody>
                  <a:tcPr marL="84407" marR="84407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</a:txBody>
                  <a:tcPr marL="84406" marR="84406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Scenario (Progression)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</a:txBody>
                  <a:tcPr marL="84407" marR="84407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Equipment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</a:txBody>
                  <a:tcPr marL="84407" marR="84407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</a:tr>
              <a:tr h="461186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Adult</a:t>
                      </a:r>
                      <a:endParaRPr kumimoji="0" lang="en-US" sz="10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</a:txBody>
                  <a:tcPr marL="84407" marR="84407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86 y/o fall from standing against a chest of draws.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On floor for ?24 </a:t>
                      </a:r>
                      <a:r>
                        <a:rPr kumimoji="0" lang="en-GB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hrs</a:t>
                      </a: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Pain in chest and leg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PMH: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Hypertension, Hypothyroid, IHD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DHx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: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Aspirin,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Ramipril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,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Bisoprolol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,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Thyroxine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, Simvastatin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SHx</a:t>
                      </a:r>
                      <a:endParaRPr kumimoji="0" lang="en-US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Lives alone</a:t>
                      </a:r>
                    </a:p>
                  </a:txBody>
                  <a:tcPr marL="83077" marR="83077" marT="46797" marB="467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</a:txBody>
                  <a:tcPr marL="84406" marR="84406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ABC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Recognise chest injury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Recognise </a:t>
                      </a:r>
                      <a:r>
                        <a:rPr kumimoji="0" lang="en-GB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obs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 may represent shock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Chest Drain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CT full trauma series.</a:t>
                      </a:r>
                    </a:p>
                  </a:txBody>
                  <a:tcPr marL="84407" marR="84407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Sim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-Man (complete kit)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Lifepak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 </a:t>
                      </a:r>
                      <a:r>
                        <a:rPr kumimoji="0" lang="en-GB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defib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 with training leads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Training ‘</a:t>
                      </a:r>
                      <a:r>
                        <a:rPr kumimoji="0" lang="en-GB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resus</a:t>
                      </a: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’ equipment trolley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Grey Wig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</a:txBody>
                  <a:tcPr marL="83077" marR="83077" marT="46797" marB="467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27038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Times New Roman" pitchFamily="-1" charset="0"/>
                        </a:rPr>
                        <a:t>ED Resus Room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</a:txBody>
                  <a:tcPr marL="84407" marR="84407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18869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Time: (45 </a:t>
                      </a:r>
                      <a:r>
                        <a:rPr kumimoji="0" lang="en-US" sz="1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mins</a:t>
                      </a: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)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Simulation: 30 Debrief: 10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Recover: 5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</a:txBody>
                  <a:tcPr marL="84407" marR="84407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87996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Main </a:t>
                      </a: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objectives (Clinical and Educational Context): </a:t>
                      </a:r>
                      <a:endParaRPr kumimoji="0" lang="en-US" sz="10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To demonstrate effective assessment in trauma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Recognition of significant injury despite low mechanism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Identify need for chest drain and insert appropriate drain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Respond to physiology</a:t>
                      </a:r>
                    </a:p>
                  </a:txBody>
                  <a:tcPr marL="84407" marR="84407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110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Simulator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start state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</a:txBody>
                  <a:tcPr marL="84407" marR="84407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030A0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Position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Alert on ED trolley in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resus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 bay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Times New Roman" pitchFamily="-1" charset="0"/>
                        <a:cs typeface="Times New Roman" pitchFamily="-1" charset="0"/>
                      </a:endParaRPr>
                    </a:p>
                  </a:txBody>
                  <a:tcPr marL="84407" marR="84407" marT="45717" marB="45717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Physiology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A – Clear &amp; self maintaining.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B -  Rate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25, 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SpO2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87%. (15l)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C -  Pulse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72, 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BP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110/75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D 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– E4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V4 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M6 pupils equal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E – </a:t>
                      </a:r>
                      <a:r>
                        <a:rPr kumimoji="0" lang="en-US" sz="1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Tpr</a:t>
                      </a:r>
                      <a:r>
                        <a:rPr kumimoji="0" lang="en-US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34.9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</a:txBody>
                  <a:tcPr marL="83077" marR="83077" marT="46797" marB="467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Clinical Findings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Reduced air entry left chest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Soft abdomen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Painful hip movements</a:t>
                      </a:r>
                    </a:p>
                    <a:p>
                      <a:pPr marL="171450" marR="0" lvl="0" indent="-1714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/>
                        <a:buChar char="•"/>
                        <a:tabLst/>
                      </a:pPr>
                      <a:r>
                        <a:rPr kumimoji="0" lang="en-GB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Some restriction of neck movement</a:t>
                      </a:r>
                    </a:p>
                  </a:txBody>
                  <a:tcPr marL="83077" marR="83077" marT="46797" marB="4679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21245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Times New Roman" pitchFamily="-1" charset="0"/>
                          <a:cs typeface="Times New Roman" pitchFamily="-1" charset="0"/>
                        </a:rPr>
                        <a:t>Expected course: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Recognise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</a:rPr>
                        <a:t> abnormal physiology 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  <a:sym typeface="Wingdings"/>
                        </a:rPr>
                        <a:t> initiate resuscitation  insert chest drain  </a:t>
                      </a:r>
                      <a:r>
                        <a:rPr kumimoji="0" lang="en-US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  <a:sym typeface="Wingdings"/>
                        </a:rPr>
                        <a:t>stabilises</a:t>
                      </a: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-1" charset="0"/>
                          <a:ea typeface="Arial" pitchFamily="-1" charset="0"/>
                          <a:cs typeface="Arial" pitchFamily="-1" charset="0"/>
                          <a:sym typeface="Wingdings"/>
                        </a:rPr>
                        <a:t>  CT</a:t>
                      </a:r>
                      <a:endParaRPr kumimoji="0" lang="en-US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-1" charset="0"/>
                        <a:ea typeface="Arial" pitchFamily="-1" charset="0"/>
                        <a:cs typeface="Arial" pitchFamily="-1" charset="0"/>
                      </a:endParaRPr>
                    </a:p>
                  </a:txBody>
                  <a:tcPr marL="84407" marR="84407" marT="45717" marB="45717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6" name="Group 5"/>
          <p:cNvGrpSpPr/>
          <p:nvPr/>
        </p:nvGrpSpPr>
        <p:grpSpPr>
          <a:xfrm>
            <a:off x="184151" y="66336"/>
            <a:ext cx="324476" cy="307777"/>
            <a:chOff x="184150" y="66336"/>
            <a:chExt cx="324476" cy="307777"/>
          </a:xfrm>
        </p:grpSpPr>
        <p:sp>
          <p:nvSpPr>
            <p:cNvPr id="4" name="Oval 3"/>
            <p:cNvSpPr/>
            <p:nvPr/>
          </p:nvSpPr>
          <p:spPr>
            <a:xfrm>
              <a:off x="224507" y="77400"/>
              <a:ext cx="284119" cy="284119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84150" y="66336"/>
              <a:ext cx="1846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400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84151" y="66336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20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Venous Gas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84151" y="66336"/>
            <a:ext cx="324476" cy="307777"/>
            <a:chOff x="184150" y="66336"/>
            <a:chExt cx="324476" cy="307777"/>
          </a:xfrm>
        </p:grpSpPr>
        <p:sp>
          <p:nvSpPr>
            <p:cNvPr id="10" name="Oval 9"/>
            <p:cNvSpPr/>
            <p:nvPr/>
          </p:nvSpPr>
          <p:spPr>
            <a:xfrm>
              <a:off x="224507" y="77400"/>
              <a:ext cx="284119" cy="284119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84150" y="66336"/>
              <a:ext cx="1846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400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84151" y="66336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20</a:t>
            </a:r>
            <a:endParaRPr lang="en-US" sz="1400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5" b="7184"/>
          <a:stretch/>
        </p:blipFill>
        <p:spPr bwMode="auto">
          <a:xfrm rot="16200000">
            <a:off x="2593509" y="-72861"/>
            <a:ext cx="4292030" cy="7147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9522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54311" y="-1103468"/>
            <a:ext cx="6850063" cy="9129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84151" y="66336"/>
            <a:ext cx="367408" cy="307777"/>
            <a:chOff x="184150" y="66336"/>
            <a:chExt cx="367408" cy="307777"/>
          </a:xfrm>
        </p:grpSpPr>
        <p:sp>
          <p:nvSpPr>
            <p:cNvPr id="6" name="Oval 5"/>
            <p:cNvSpPr/>
            <p:nvPr/>
          </p:nvSpPr>
          <p:spPr>
            <a:xfrm>
              <a:off x="224507" y="77400"/>
              <a:ext cx="284119" cy="284119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184150" y="66336"/>
              <a:ext cx="3674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20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7057649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5154" y="1213555"/>
            <a:ext cx="5377901" cy="484011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84151" y="66336"/>
            <a:ext cx="324476" cy="307777"/>
            <a:chOff x="184150" y="66336"/>
            <a:chExt cx="324476" cy="307777"/>
          </a:xfrm>
        </p:grpSpPr>
        <p:sp>
          <p:nvSpPr>
            <p:cNvPr id="8" name="Oval 7"/>
            <p:cNvSpPr/>
            <p:nvPr/>
          </p:nvSpPr>
          <p:spPr>
            <a:xfrm>
              <a:off x="224507" y="77400"/>
              <a:ext cx="284119" cy="284119"/>
            </a:xfrm>
            <a:prstGeom prst="ellipse">
              <a:avLst/>
            </a:prstGeom>
            <a:solidFill>
              <a:srgbClr val="FFFFFF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4150" y="66336"/>
              <a:ext cx="1846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sz="1400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184151" y="66336"/>
            <a:ext cx="3674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/>
              <a:t>20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7012131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</TotalTime>
  <Words>234</Words>
  <Application>Microsoft Office PowerPoint</Application>
  <PresentationFormat>On-screen Show (4:3)</PresentationFormat>
  <Paragraphs>62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PowerPoint Presentation</vt:lpstr>
      <vt:lpstr>Venous Gas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Dan Cody</dc:creator>
  <cp:lastModifiedBy>Sillett Jamie - Specialist Registrar</cp:lastModifiedBy>
  <cp:revision>29</cp:revision>
  <dcterms:created xsi:type="dcterms:W3CDTF">2013-08-05T15:48:59Z</dcterms:created>
  <dcterms:modified xsi:type="dcterms:W3CDTF">2016-02-04T13:17:49Z</dcterms:modified>
</cp:coreProperties>
</file>