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24" autoAdjust="0"/>
  </p:normalViewPr>
  <p:slideViewPr>
    <p:cSldViewPr snapToGrid="0" snapToObjects="1">
      <p:cViewPr>
        <p:scale>
          <a:sx n="91" d="100"/>
          <a:sy n="91" d="100"/>
        </p:scale>
        <p:origin x="-1374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E8FE-6C40-1740-AAF2-6CF4719113DF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8E54A-8B57-B14A-A258-07BA6BEF33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E8FE-6C40-1740-AAF2-6CF4719113DF}" type="datetimeFigureOut">
              <a:rPr lang="en-US" smtClean="0"/>
              <a:pPr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8E54A-8B57-B14A-A258-07BA6BEF33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84150" y="436038"/>
            <a:ext cx="4691862" cy="369332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Calibri" pitchFamily="-1" charset="0"/>
              </a:rPr>
              <a:t>ED </a:t>
            </a:r>
            <a:r>
              <a:rPr lang="en-GB" b="1" dirty="0">
                <a:solidFill>
                  <a:schemeClr val="bg1"/>
                </a:solidFill>
                <a:latin typeface="Calibri" pitchFamily="-1" charset="0"/>
              </a:rPr>
              <a:t>Simulator Based Training – Scenario </a:t>
            </a:r>
            <a:r>
              <a:rPr lang="en-GB" b="1" dirty="0" smtClean="0">
                <a:solidFill>
                  <a:schemeClr val="bg1"/>
                </a:solidFill>
                <a:latin typeface="Calibri" pitchFamily="-1" charset="0"/>
              </a:rPr>
              <a:t>Guide </a:t>
            </a:r>
            <a:endParaRPr lang="en-US" b="1" dirty="0">
              <a:solidFill>
                <a:schemeClr val="bg1"/>
              </a:solidFill>
              <a:latin typeface="Calibri" pitchFamily="-1" charset="0"/>
            </a:endParaRPr>
          </a:p>
        </p:txBody>
      </p:sp>
      <p:graphicFrame>
        <p:nvGraphicFramePr>
          <p:cNvPr id="29758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794820"/>
              </p:ext>
            </p:extLst>
          </p:nvPr>
        </p:nvGraphicFramePr>
        <p:xfrm>
          <a:off x="184150" y="1063635"/>
          <a:ext cx="8707438" cy="5478706"/>
        </p:xfrm>
        <a:graphic>
          <a:graphicData uri="http://schemas.openxmlformats.org/drawingml/2006/table">
            <a:tbl>
              <a:tblPr/>
              <a:tblGrid>
                <a:gridCol w="869950"/>
                <a:gridCol w="312245"/>
                <a:gridCol w="1944414"/>
                <a:gridCol w="1145627"/>
                <a:gridCol w="1481959"/>
                <a:gridCol w="1335580"/>
                <a:gridCol w="1617663"/>
              </a:tblGrid>
              <a:tr h="261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Set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Times New Roman" pitchFamily="-1" charset="0"/>
                        </a:rPr>
                        <a:t>Scenario (Start)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Scenario (Progression)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Equipment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46118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Adult</a:t>
                      </a:r>
                      <a:endParaRPr kumimoji="0" lang="en-US" sz="1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21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yr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old female self presented via ambulance.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History of increasing SOB –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tachycardic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and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tachypnoeic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, ?sepsis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PMH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None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DHx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OCP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SHx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Recent holiday/ flight</a:t>
                      </a: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5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Identify not sepsis, suspect PE – will meet criteria for thrombolysis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-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Sim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-Man (complete kit)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-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Lifepak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defib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with training leads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-Training ‘resus’ equipment trolley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-Resus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Cannulation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trolley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Wig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7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Times New Roman" pitchFamily="-1" charset="0"/>
                        </a:rPr>
                        <a:t>ED Resus Room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0740"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Time: (45 </a:t>
                      </a: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mins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Simulation: </a:t>
                      </a:r>
                      <a:r>
                        <a:rPr kumimoji="0" lang="en-US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20 </a:t>
                      </a:r>
                      <a:r>
                        <a:rPr kumimoji="0" lang="en-US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Debrief: 10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Recover: 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9051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Supporting Documents</a:t>
                      </a:r>
                      <a:endParaRPr kumimoji="0" lang="en-GB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941492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Nursing assessment sheet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Obs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chart, ED chart,         Drug Chart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VBG,FBC,INR,ECG,Urine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PT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PE thrombolysis guideline</a:t>
                      </a:r>
                      <a:endParaRPr kumimoji="0" lang="en-GB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21275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Main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objectives (Clinical and Educational Context): 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To demonstrate effective, structured A-E primary assessment and  to make a clinical diagnosis of PE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To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recognise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SEPSIS is not the only diagnosis that makes patients shocked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Recognises hemodynamic instability &amp; initiates thrombolysis</a:t>
                      </a: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32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Simulator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start state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Position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Supine on ED trolley in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resus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bay 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Observations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A – Clear &amp; self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maintaining.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B -  Rate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32,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SpO2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92%.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C -  Pulse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127,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BP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79/60.  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D –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GCS 15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pupils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equal reactive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E –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Tpr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37.8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Clinical Findings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Bilat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air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ent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– </a:t>
                      </a:r>
                      <a:r>
                        <a:rPr kumimoji="0" lang="en-US" sz="1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no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 added sounds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Clammy and cool peripheries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Times New Roman" pitchFamily="-1" charset="0"/>
                        <a:cs typeface="Times New Roman" pitchFamily="-1" charset="0"/>
                      </a:endParaRPr>
                    </a:p>
                  </a:txBody>
                  <a:tcPr marL="83077" marR="83077" marT="46797" marB="467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7219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Expected course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Times New Roman" pitchFamily="-1" charset="0"/>
                          <a:cs typeface="Times New Roman" pitchFamily="-1" charset="0"/>
                        </a:rPr>
                        <a:t>: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Primary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survey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Identifies PE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Resuscitate/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Thrombolyse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" charset="0"/>
                          <a:ea typeface="Arial" pitchFamily="-1" charset="0"/>
                          <a:cs typeface="Arial" pitchFamily="-1" charset="0"/>
                          <a:sym typeface="Wingdings" pitchFamily="2" charset="2"/>
                        </a:rPr>
                        <a:t>Stabilises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" charset="0"/>
                        <a:ea typeface="Arial" pitchFamily="-1" charset="0"/>
                        <a:cs typeface="Arial" pitchFamily="-1" charset="0"/>
                      </a:endParaRPr>
                    </a:p>
                  </a:txBody>
                  <a:tcPr marL="84406" marR="8440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AutoShape 2" descr="Image result for 14"/>
          <p:cNvSpPr>
            <a:spLocks noChangeAspect="1" noChangeArrowheads="1"/>
          </p:cNvSpPr>
          <p:nvPr/>
        </p:nvSpPr>
        <p:spPr bwMode="auto">
          <a:xfrm>
            <a:off x="0" y="-136525"/>
            <a:ext cx="8763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31000"/>
            <a:ext cx="227000" cy="2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98989" y="75911"/>
            <a:ext cx="367408" cy="307777"/>
            <a:chOff x="184150" y="66336"/>
            <a:chExt cx="367408" cy="307777"/>
          </a:xfrm>
        </p:grpSpPr>
        <p:sp>
          <p:nvSpPr>
            <p:cNvPr id="10" name="Oval 9"/>
            <p:cNvSpPr/>
            <p:nvPr/>
          </p:nvSpPr>
          <p:spPr>
            <a:xfrm>
              <a:off x="224507" y="77400"/>
              <a:ext cx="284119" cy="284119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4150" y="66336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19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84150" y="436038"/>
            <a:ext cx="4691862" cy="369332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Calibri" pitchFamily="-1" charset="0"/>
              </a:rPr>
              <a:t>ED </a:t>
            </a:r>
            <a:r>
              <a:rPr lang="en-GB" b="1" dirty="0">
                <a:solidFill>
                  <a:schemeClr val="bg1"/>
                </a:solidFill>
                <a:latin typeface="Calibri" pitchFamily="-1" charset="0"/>
              </a:rPr>
              <a:t>Simulator Based Training – Scenario </a:t>
            </a:r>
            <a:r>
              <a:rPr lang="en-GB" b="1" dirty="0" smtClean="0">
                <a:solidFill>
                  <a:schemeClr val="bg1"/>
                </a:solidFill>
                <a:latin typeface="Calibri" pitchFamily="-1" charset="0"/>
              </a:rPr>
              <a:t>Guide 1</a:t>
            </a:r>
            <a:endParaRPr lang="en-US" b="1" dirty="0">
              <a:solidFill>
                <a:schemeClr val="bg1"/>
              </a:solidFill>
              <a:latin typeface="Calibri" pitchFamily="-1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31000"/>
            <a:ext cx="227000" cy="2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98989" y="75911"/>
            <a:ext cx="367408" cy="307777"/>
            <a:chOff x="184150" y="66336"/>
            <a:chExt cx="367408" cy="307777"/>
          </a:xfrm>
        </p:grpSpPr>
        <p:sp>
          <p:nvSpPr>
            <p:cNvPr id="7" name="Oval 6"/>
            <p:cNvSpPr/>
            <p:nvPr/>
          </p:nvSpPr>
          <p:spPr>
            <a:xfrm>
              <a:off x="224507" y="77400"/>
              <a:ext cx="284119" cy="284119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4150" y="66336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19</a:t>
              </a:r>
              <a:endParaRPr lang="en-US" sz="1400" dirty="0"/>
            </a:p>
          </p:txBody>
        </p:sp>
      </p:grpSp>
      <p:pic>
        <p:nvPicPr>
          <p:cNvPr id="3074" name="Picture 2" descr="https://lh6.googleusercontent.com/rrxIPuunWYqFNoFOzbxbPBvEt1iSVkJNRZVN1oS5n-hSSMnujb6UhgBYk0x2HNESTFfe0YYJrtwI4Nw6He3OOgrEEbPY2OJG47Svw6qHPQVzPkZ9RKjFuv_IdYJdoOXpVNg6-46iS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072" y="6092861"/>
            <a:ext cx="1683735" cy="826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76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31000"/>
            <a:ext cx="227000" cy="2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17"/>
          <p:cNvSpPr txBox="1"/>
          <p:nvPr/>
        </p:nvSpPr>
        <p:spPr>
          <a:xfrm>
            <a:off x="1322705" y="788035"/>
            <a:ext cx="407670" cy="16827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latin typeface="Comic Sans MS"/>
                <a:ea typeface="Calibri"/>
                <a:cs typeface="Arial"/>
              </a:rPr>
              <a:t> </a:t>
            </a:r>
            <a:endParaRPr lang="en-GB" sz="1100">
              <a:effectLst/>
              <a:ea typeface="Calibri"/>
              <a:cs typeface="Times New Roman"/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14305" y="179184"/>
            <a:ext cx="5115389" cy="6865390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98989" y="75911"/>
            <a:ext cx="367408" cy="307777"/>
            <a:chOff x="184150" y="66336"/>
            <a:chExt cx="367408" cy="307777"/>
          </a:xfrm>
        </p:grpSpPr>
        <p:sp>
          <p:nvSpPr>
            <p:cNvPr id="23" name="Oval 22"/>
            <p:cNvSpPr/>
            <p:nvPr/>
          </p:nvSpPr>
          <p:spPr>
            <a:xfrm>
              <a:off x="224507" y="77400"/>
              <a:ext cx="284119" cy="284119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4150" y="66336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19</a:t>
              </a:r>
              <a:endParaRPr lang="en-US" sz="1400" dirty="0"/>
            </a:p>
          </p:txBody>
        </p:sp>
      </p:grpSp>
      <p:pic>
        <p:nvPicPr>
          <p:cNvPr id="25" name="Picture 2" descr="https://lh6.googleusercontent.com/rrxIPuunWYqFNoFOzbxbPBvEt1iSVkJNRZVN1oS5n-hSSMnujb6UhgBYk0x2HNESTFfe0YYJrtwI4Nw6He3OOgrEEbPY2OJG47Svw6qHPQVzPkZ9RKjFuv_IdYJdoOXpVNg6-46iS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072" y="6092861"/>
            <a:ext cx="1683735" cy="826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51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245</Words>
  <Application>Microsoft Office PowerPoint</Application>
  <PresentationFormat>On-screen Show (4:3)</PresentationFormat>
  <Paragraphs>55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Cody</dc:creator>
  <cp:lastModifiedBy>Sillett Jamie - Specialist Registrar</cp:lastModifiedBy>
  <cp:revision>58</cp:revision>
  <dcterms:created xsi:type="dcterms:W3CDTF">2013-08-05T15:48:59Z</dcterms:created>
  <dcterms:modified xsi:type="dcterms:W3CDTF">2016-01-11T12:13:09Z</dcterms:modified>
</cp:coreProperties>
</file>