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 snapToGrid="0" snapToObjects="1">
      <p:cViewPr>
        <p:scale>
          <a:sx n="135" d="100"/>
          <a:sy n="135" d="100"/>
        </p:scale>
        <p:origin x="-35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E8FE-6C40-1740-AAF2-6CF4719113DF}" type="datetimeFigureOut">
              <a:rPr lang="en-US" smtClean="0"/>
              <a:pPr/>
              <a:t>24/08/15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E54A-8B57-B14A-A258-07BA6BEF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84149" y="436038"/>
            <a:ext cx="6337116" cy="36933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ED </a:t>
            </a:r>
            <a:r>
              <a:rPr lang="en-GB" b="1" dirty="0">
                <a:solidFill>
                  <a:schemeClr val="bg1"/>
                </a:solidFill>
                <a:latin typeface="Calibri" pitchFamily="-1" charset="0"/>
              </a:rPr>
              <a:t>Simulator Based Training – Scenario </a:t>
            </a:r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Guide </a:t>
            </a:r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16 (XMAS Special)</a:t>
            </a:r>
            <a:endParaRPr lang="en-US" b="1" dirty="0">
              <a:solidFill>
                <a:schemeClr val="bg1"/>
              </a:solidFill>
              <a:latin typeface="Calibri" pitchFamily="-1" charset="0"/>
            </a:endParaRPr>
          </a:p>
        </p:txBody>
      </p:sp>
      <p:graphicFrame>
        <p:nvGraphicFramePr>
          <p:cNvPr id="2975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78716"/>
              </p:ext>
            </p:extLst>
          </p:nvPr>
        </p:nvGraphicFramePr>
        <p:xfrm>
          <a:off x="184150" y="1063636"/>
          <a:ext cx="8707440" cy="4894892"/>
        </p:xfrm>
        <a:graphic>
          <a:graphicData uri="http://schemas.openxmlformats.org/drawingml/2006/table">
            <a:tbl>
              <a:tblPr/>
              <a:tblGrid>
                <a:gridCol w="869951"/>
                <a:gridCol w="312245"/>
                <a:gridCol w="1944415"/>
                <a:gridCol w="1145627"/>
                <a:gridCol w="1481959"/>
                <a:gridCol w="1335580"/>
                <a:gridCol w="1617663"/>
              </a:tblGrid>
              <a:tr h="26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Scenario (Start)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Scenario (Progression)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Equipment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61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Adult</a:t>
                      </a:r>
                      <a:endParaRPr kumimoji="0" lang="en-US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Elderly Gentleman, (unknown male), has ?fallen off a roof (2 storeys), found collapsed on the floor – EMAS came straight here as unstable C issue– May have had alcohol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PMH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: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Unknown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DHx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: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Unknown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SHx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Undertakes Seasonal work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Primary Survey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Determined to be unstable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Transient Response to Fluid Bolus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Possible Pelvic Injury – requires Binder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Stabilise for transfer to CT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-Man (complete kit)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Lifepak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defib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with training leads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Training ‘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’ equipment trolley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Pelvic Binder/ Collar/ Scoop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Santa Hat +/- Beard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ED Resus Room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064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Time: (45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mins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Simulation: 30 Debrief: 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Recover: 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892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Main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objectives (Clinical and Educational Context):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Recognise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indication for activation of the Trauma Team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Demonstrate effective Primary Survey and appropriate interventions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Recognises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transient response to fluid and considers measures to control bleeding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inc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: Binder/ TXA, considers Major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Haemorrhage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Protocol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Once stable identifies role of CT to assess injuries.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start state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Alert on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the scoop on ED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trolley in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bay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7" marR="8440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Physiology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 – Clear &amp; self maintaining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. – C-spine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immobilised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 -  Rate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24,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SpO2 98%.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 -  Pulse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130,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BP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86/65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–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E3 V4 M6 (13)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pupils equal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 –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Tpr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33.9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Clinical Findings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Unstable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Some chest/ back pain, pain in hips.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Responds to voice but slightly confused, insistent he has important work to do.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124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Expected course: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Recognise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 problem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initiate fluid challenge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transient response consider hemorrhage control/ binder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S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tabilises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/>
                        </a:rPr>
                        <a:t> requires 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7" marR="8440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7" y="79964"/>
            <a:ext cx="356074" cy="356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6200000">
            <a:off x="5011151" y="5042171"/>
            <a:ext cx="10936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Binder Applied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4255893" y="3528146"/>
            <a:ext cx="11774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Binder Not Applied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5978936" y="4809935"/>
            <a:ext cx="1202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Stabilises</a:t>
            </a:r>
            <a:r>
              <a:rPr lang="en-US" sz="1000" dirty="0" smtClean="0"/>
              <a:t> and Consider CT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5754359" y="1449758"/>
            <a:ext cx="1102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Cardiac Arrest</a:t>
            </a:r>
            <a:endParaRPr lang="en-US" sz="1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030411" y="3281068"/>
            <a:ext cx="558800" cy="1220741"/>
            <a:chOff x="1236133" y="3080208"/>
            <a:chExt cx="558800" cy="1220741"/>
          </a:xfrm>
        </p:grpSpPr>
        <p:sp>
          <p:nvSpPr>
            <p:cNvPr id="2" name="TextBox 1"/>
            <p:cNvSpPr txBox="1"/>
            <p:nvPr/>
          </p:nvSpPr>
          <p:spPr>
            <a:xfrm rot="16200000">
              <a:off x="1008786" y="3480410"/>
              <a:ext cx="10466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Primary Survey</a:t>
              </a:r>
              <a:endParaRPr lang="en-US" sz="10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1236133" y="3080208"/>
              <a:ext cx="558800" cy="1220741"/>
            </a:xfrm>
            <a:prstGeom prst="ellipse">
              <a:avLst/>
            </a:prstGeom>
            <a:noFill/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 rot="16200000">
            <a:off x="1665462" y="3681269"/>
            <a:ext cx="1046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 A/ B issues</a:t>
            </a:r>
            <a:endParaRPr lang="en-US" sz="1000" dirty="0"/>
          </a:p>
        </p:txBody>
      </p:sp>
      <p:sp>
        <p:nvSpPr>
          <p:cNvPr id="24" name="Oval 23"/>
          <p:cNvSpPr/>
          <p:nvPr/>
        </p:nvSpPr>
        <p:spPr>
          <a:xfrm>
            <a:off x="1914462" y="3281067"/>
            <a:ext cx="558800" cy="1220741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200000">
            <a:off x="2304223" y="4832700"/>
            <a:ext cx="1767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Recognises</a:t>
            </a:r>
            <a:r>
              <a:rPr lang="en-US" sz="1000" dirty="0" smtClean="0"/>
              <a:t> C Issue and Delivers Fluid (crystalloid)</a:t>
            </a:r>
            <a:endParaRPr lang="en-US" sz="1000" dirty="0"/>
          </a:p>
        </p:txBody>
      </p:sp>
      <p:sp>
        <p:nvSpPr>
          <p:cNvPr id="27" name="Oval 26"/>
          <p:cNvSpPr/>
          <p:nvPr/>
        </p:nvSpPr>
        <p:spPr>
          <a:xfrm>
            <a:off x="2829652" y="4264930"/>
            <a:ext cx="775601" cy="1802237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3670098" y="5049275"/>
            <a:ext cx="1241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Transient Response</a:t>
            </a:r>
            <a:endParaRPr lang="en-US" sz="1000" dirty="0"/>
          </a:p>
        </p:txBody>
      </p:sp>
      <p:sp>
        <p:nvSpPr>
          <p:cNvPr id="29" name="Oval 28"/>
          <p:cNvSpPr/>
          <p:nvPr/>
        </p:nvSpPr>
        <p:spPr>
          <a:xfrm>
            <a:off x="4015034" y="4572569"/>
            <a:ext cx="558800" cy="1220741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266352" y="4282744"/>
            <a:ext cx="558800" cy="1800392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65224" y="2826631"/>
            <a:ext cx="558800" cy="1605258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305773" y="4653749"/>
            <a:ext cx="610070" cy="1058381"/>
          </a:xfrm>
          <a:prstGeom prst="ellipse">
            <a:avLst/>
          </a:prstGeom>
          <a:noFill/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70867" y="998231"/>
            <a:ext cx="469812" cy="1385866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589212" y="3872978"/>
            <a:ext cx="3252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7" idx="2"/>
          </p:cNvCxnSpPr>
          <p:nvPr/>
        </p:nvCxnSpPr>
        <p:spPr>
          <a:xfrm>
            <a:off x="2473263" y="3875906"/>
            <a:ext cx="356389" cy="1290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7" idx="6"/>
            <a:endCxn id="29" idx="2"/>
          </p:cNvCxnSpPr>
          <p:nvPr/>
        </p:nvCxnSpPr>
        <p:spPr>
          <a:xfrm>
            <a:off x="3605253" y="5166049"/>
            <a:ext cx="409781" cy="16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9" idx="6"/>
            <a:endCxn id="32" idx="4"/>
          </p:cNvCxnSpPr>
          <p:nvPr/>
        </p:nvCxnSpPr>
        <p:spPr>
          <a:xfrm flipV="1">
            <a:off x="4573834" y="4431889"/>
            <a:ext cx="270790" cy="751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6"/>
            <a:endCxn id="31" idx="2"/>
          </p:cNvCxnSpPr>
          <p:nvPr/>
        </p:nvCxnSpPr>
        <p:spPr>
          <a:xfrm>
            <a:off x="4573834" y="5182940"/>
            <a:ext cx="6925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1" idx="6"/>
            <a:endCxn id="33" idx="2"/>
          </p:cNvCxnSpPr>
          <p:nvPr/>
        </p:nvCxnSpPr>
        <p:spPr>
          <a:xfrm>
            <a:off x="5825152" y="5182940"/>
            <a:ext cx="4806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0"/>
            <a:endCxn id="85" idx="4"/>
          </p:cNvCxnSpPr>
          <p:nvPr/>
        </p:nvCxnSpPr>
        <p:spPr>
          <a:xfrm flipV="1">
            <a:off x="4844624" y="2360872"/>
            <a:ext cx="18333" cy="4657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85" idx="6"/>
            <a:endCxn id="40" idx="2"/>
          </p:cNvCxnSpPr>
          <p:nvPr/>
        </p:nvCxnSpPr>
        <p:spPr>
          <a:xfrm>
            <a:off x="5311779" y="1691164"/>
            <a:ext cx="759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 rot="16200000">
            <a:off x="2627391" y="1759043"/>
            <a:ext cx="1767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Does Not </a:t>
            </a:r>
            <a:r>
              <a:rPr lang="en-US" sz="1000" dirty="0" err="1" smtClean="0"/>
              <a:t>Recognise</a:t>
            </a:r>
            <a:r>
              <a:rPr lang="en-US" sz="1000" dirty="0" smtClean="0"/>
              <a:t> C </a:t>
            </a:r>
            <a:r>
              <a:rPr lang="en-US" sz="1000" dirty="0" smtClean="0"/>
              <a:t>Issue</a:t>
            </a:r>
            <a:endParaRPr lang="en-US" sz="1000" dirty="0"/>
          </a:p>
        </p:txBody>
      </p:sp>
      <p:sp>
        <p:nvSpPr>
          <p:cNvPr id="82" name="Oval 81"/>
          <p:cNvSpPr/>
          <p:nvPr/>
        </p:nvSpPr>
        <p:spPr>
          <a:xfrm>
            <a:off x="3132509" y="1021455"/>
            <a:ext cx="775601" cy="1802236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4294852" y="1414165"/>
            <a:ext cx="11119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BP drops and HR increases, </a:t>
            </a:r>
            <a:r>
              <a:rPr lang="en-US" sz="1000" dirty="0" err="1" smtClean="0"/>
              <a:t>Pt</a:t>
            </a:r>
            <a:r>
              <a:rPr lang="en-US" sz="1000" dirty="0" smtClean="0"/>
              <a:t> Less Responsive</a:t>
            </a:r>
            <a:endParaRPr lang="en-US" sz="1000" dirty="0"/>
          </a:p>
        </p:txBody>
      </p:sp>
      <p:sp>
        <p:nvSpPr>
          <p:cNvPr id="85" name="Oval 84"/>
          <p:cNvSpPr/>
          <p:nvPr/>
        </p:nvSpPr>
        <p:spPr>
          <a:xfrm>
            <a:off x="4414135" y="1021455"/>
            <a:ext cx="897644" cy="1339417"/>
          </a:xfrm>
          <a:prstGeom prst="ellipse">
            <a:avLst/>
          </a:prstGeom>
          <a:noFill/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/>
          <p:cNvCxnSpPr>
            <a:stCxn id="82" idx="6"/>
            <a:endCxn id="85" idx="2"/>
          </p:cNvCxnSpPr>
          <p:nvPr/>
        </p:nvCxnSpPr>
        <p:spPr>
          <a:xfrm flipV="1">
            <a:off x="3908110" y="1691164"/>
            <a:ext cx="506025" cy="231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4" idx="6"/>
            <a:endCxn id="82" idx="2"/>
          </p:cNvCxnSpPr>
          <p:nvPr/>
        </p:nvCxnSpPr>
        <p:spPr>
          <a:xfrm flipV="1">
            <a:off x="2473262" y="1922573"/>
            <a:ext cx="659247" cy="19688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0" name="Picture 1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7" y="79964"/>
            <a:ext cx="356074" cy="35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6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350</Words>
  <Application>Microsoft Macintosh PowerPoint</Application>
  <PresentationFormat>On-screen Show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Cody</dc:creator>
  <cp:lastModifiedBy>Jamie Sillett</cp:lastModifiedBy>
  <cp:revision>28</cp:revision>
  <dcterms:created xsi:type="dcterms:W3CDTF">2013-08-05T15:48:59Z</dcterms:created>
  <dcterms:modified xsi:type="dcterms:W3CDTF">2015-08-24T14:05:50Z</dcterms:modified>
</cp:coreProperties>
</file>