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164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14/09/15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14/09/15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14/09/15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14/09/15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14/09/15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14/09/15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14/09/15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14/09/15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14/09/15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14/09/15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14/09/15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E8FE-6C40-1740-AAF2-6CF4719113DF}" type="datetimeFigureOut">
              <a:rPr lang="en-US" smtClean="0"/>
              <a:pPr/>
              <a:t>14/09/15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84149" y="436038"/>
            <a:ext cx="6353685" cy="369332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Calibri" pitchFamily="-1" charset="0"/>
              </a:rPr>
              <a:t>ED </a:t>
            </a:r>
            <a:r>
              <a:rPr lang="en-GB" b="1" dirty="0">
                <a:solidFill>
                  <a:schemeClr val="bg1"/>
                </a:solidFill>
                <a:latin typeface="Calibri" pitchFamily="-1" charset="0"/>
              </a:rPr>
              <a:t>Simulator Based Training – Scenario </a:t>
            </a:r>
            <a:r>
              <a:rPr lang="en-GB" b="1" dirty="0" smtClean="0">
                <a:solidFill>
                  <a:schemeClr val="bg1"/>
                </a:solidFill>
                <a:latin typeface="Calibri" pitchFamily="-1" charset="0"/>
              </a:rPr>
              <a:t>Guide 17 Hypoglycaemia</a:t>
            </a:r>
            <a:endParaRPr lang="en-US" b="1" dirty="0">
              <a:solidFill>
                <a:schemeClr val="bg1"/>
              </a:solidFill>
              <a:latin typeface="Calibri" pitchFamily="-1" charset="0"/>
            </a:endParaRPr>
          </a:p>
        </p:txBody>
      </p:sp>
      <p:graphicFrame>
        <p:nvGraphicFramePr>
          <p:cNvPr id="29758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479222"/>
              </p:ext>
            </p:extLst>
          </p:nvPr>
        </p:nvGraphicFramePr>
        <p:xfrm>
          <a:off x="184150" y="1063636"/>
          <a:ext cx="8707440" cy="4889197"/>
        </p:xfrm>
        <a:graphic>
          <a:graphicData uri="http://schemas.openxmlformats.org/drawingml/2006/table">
            <a:tbl>
              <a:tblPr/>
              <a:tblGrid>
                <a:gridCol w="869951"/>
                <a:gridCol w="312245"/>
                <a:gridCol w="1944415"/>
                <a:gridCol w="1145627"/>
                <a:gridCol w="1481959"/>
                <a:gridCol w="1335580"/>
                <a:gridCol w="1617663"/>
              </a:tblGrid>
              <a:tr h="261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Set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Times New Roman" pitchFamily="-1" charset="0"/>
                        </a:rPr>
                        <a:t>Scenario (Start)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Scenario (Progression)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Equipment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4611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Adult</a:t>
                      </a:r>
                      <a:endParaRPr kumimoji="0" lang="en-US" sz="1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19yr old Female. Found unresponsive on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uni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campus by passer by. No evidence of trauma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PMH: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DHx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: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SHx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Unknown</a:t>
                      </a: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Recognise Low GCS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Identify low BM – Unable to establish IV access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Give Glucagon 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Pt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stabilises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7" marR="84407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-Man (complete kit)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Lifepak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defib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with training leads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Training ‘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resus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’ equipment 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trolley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?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Medalert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necklace - Diabetes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7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Times New Roman" pitchFamily="-1" charset="0"/>
                        </a:rPr>
                        <a:t>ED Resus Room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886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Time: (45 </a:t>
                      </a: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mins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Simulation: 30 Debrief: 10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Recover: 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7996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Main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objectives (Clinical and Educational Context): 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To consider causes of low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GCS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To examine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fully/ expose and identify med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alert necklace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Recognise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hypoglycaemia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and commence treatment without IV access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Consider alternatives to IV cannula</a:t>
                      </a:r>
                    </a:p>
                  </a:txBody>
                  <a:tcPr marL="84407" marR="84407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0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Simulator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start state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Position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Unresponsive Supine on ED trolley in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resus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bay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Physiology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A – Clear &amp; self maintaining.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B -  Rate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14,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SpO2 98%.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C -  Pulse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96,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BP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120/75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D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–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E1 V2 M3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pupils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equal BM 1.9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 –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Tpr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35.9</a:t>
                      </a: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Clinical Findings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Unresponsive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Sweaty and clammy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Low BM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124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Expected course: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Identify/ Quantify low GCS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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Diagnose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Hypoglycamia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 Fail IV access Give Glucagon BM corrects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 Consider further IV/ IO access  Patient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Stabalises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84151" y="66336"/>
            <a:ext cx="366657" cy="307777"/>
            <a:chOff x="184150" y="66336"/>
            <a:chExt cx="366657" cy="307777"/>
          </a:xfrm>
        </p:grpSpPr>
        <p:sp>
          <p:nvSpPr>
            <p:cNvPr id="4" name="Oval 3"/>
            <p:cNvSpPr/>
            <p:nvPr/>
          </p:nvSpPr>
          <p:spPr>
            <a:xfrm>
              <a:off x="224507" y="77400"/>
              <a:ext cx="284119" cy="284119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84150" y="66336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17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184151" y="66336"/>
            <a:ext cx="366657" cy="307777"/>
            <a:chOff x="184150" y="66336"/>
            <a:chExt cx="366657" cy="307777"/>
          </a:xfrm>
        </p:grpSpPr>
        <p:sp>
          <p:nvSpPr>
            <p:cNvPr id="75" name="Oval 74"/>
            <p:cNvSpPr/>
            <p:nvPr/>
          </p:nvSpPr>
          <p:spPr>
            <a:xfrm>
              <a:off x="224507" y="77400"/>
              <a:ext cx="284119" cy="284119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84150" y="66336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17</a:t>
              </a:r>
              <a:endParaRPr lang="en-US" sz="1400" dirty="0"/>
            </a:p>
          </p:txBody>
        </p:sp>
      </p:grpSp>
      <p:sp>
        <p:nvSpPr>
          <p:cNvPr id="127" name="TextBox 126"/>
          <p:cNvSpPr txBox="1"/>
          <p:nvPr/>
        </p:nvSpPr>
        <p:spPr>
          <a:xfrm rot="16200000">
            <a:off x="3163845" y="4730582"/>
            <a:ext cx="1730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IV access established</a:t>
            </a:r>
            <a:endParaRPr lang="en-US" sz="1000" dirty="0"/>
          </a:p>
        </p:txBody>
      </p:sp>
      <p:sp>
        <p:nvSpPr>
          <p:cNvPr id="130" name="TextBox 129"/>
          <p:cNvSpPr txBox="1"/>
          <p:nvPr/>
        </p:nvSpPr>
        <p:spPr>
          <a:xfrm rot="16200000">
            <a:off x="4333869" y="4711919"/>
            <a:ext cx="17304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Maintainance</a:t>
            </a:r>
            <a:r>
              <a:rPr lang="en-US" sz="1000" dirty="0" smtClean="0"/>
              <a:t> Dextrose Commenced and consider causes of Hypo</a:t>
            </a:r>
            <a:endParaRPr lang="en-US" sz="1000" dirty="0"/>
          </a:p>
        </p:txBody>
      </p:sp>
      <p:sp>
        <p:nvSpPr>
          <p:cNvPr id="135" name="TextBox 134"/>
          <p:cNvSpPr txBox="1"/>
          <p:nvPr/>
        </p:nvSpPr>
        <p:spPr>
          <a:xfrm rot="16200000">
            <a:off x="3517351" y="1390931"/>
            <a:ext cx="975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Resp</a:t>
            </a:r>
            <a:r>
              <a:rPr lang="en-US" sz="1000" dirty="0" smtClean="0"/>
              <a:t> Rate Falls (6)</a:t>
            </a:r>
            <a:endParaRPr lang="en-US" sz="1000" dirty="0"/>
          </a:p>
        </p:txBody>
      </p:sp>
      <p:sp>
        <p:nvSpPr>
          <p:cNvPr id="141" name="TextBox 140"/>
          <p:cNvSpPr txBox="1"/>
          <p:nvPr/>
        </p:nvSpPr>
        <p:spPr>
          <a:xfrm rot="16200000">
            <a:off x="49467" y="3539740"/>
            <a:ext cx="1466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Primary Survey &amp; Failed IV access</a:t>
            </a:r>
            <a:endParaRPr lang="en-US" sz="1000" dirty="0"/>
          </a:p>
        </p:txBody>
      </p:sp>
      <p:sp>
        <p:nvSpPr>
          <p:cNvPr id="142" name="Oval 141"/>
          <p:cNvSpPr/>
          <p:nvPr/>
        </p:nvSpPr>
        <p:spPr>
          <a:xfrm>
            <a:off x="508627" y="3006325"/>
            <a:ext cx="558800" cy="1466939"/>
          </a:xfrm>
          <a:prstGeom prst="ellipse">
            <a:avLst/>
          </a:prstGeom>
          <a:noFill/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 rot="16200000">
            <a:off x="979094" y="4887634"/>
            <a:ext cx="17678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Gives Glucagon IM</a:t>
            </a:r>
            <a:endParaRPr lang="en-US" sz="1000" dirty="0"/>
          </a:p>
        </p:txBody>
      </p:sp>
      <p:sp>
        <p:nvSpPr>
          <p:cNvPr id="144" name="Oval 143"/>
          <p:cNvSpPr/>
          <p:nvPr/>
        </p:nvSpPr>
        <p:spPr>
          <a:xfrm>
            <a:off x="1475216" y="4135726"/>
            <a:ext cx="775601" cy="1802237"/>
          </a:xfrm>
          <a:prstGeom prst="ellipse">
            <a:avLst/>
          </a:prstGeom>
          <a:noFill/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 rot="16200000">
            <a:off x="2365795" y="4865260"/>
            <a:ext cx="1111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Becomes More Alert</a:t>
            </a:r>
            <a:endParaRPr lang="en-US" sz="1000" dirty="0"/>
          </a:p>
        </p:txBody>
      </p:sp>
      <p:sp>
        <p:nvSpPr>
          <p:cNvPr id="146" name="Oval 145"/>
          <p:cNvSpPr/>
          <p:nvPr/>
        </p:nvSpPr>
        <p:spPr>
          <a:xfrm>
            <a:off x="2689716" y="4426474"/>
            <a:ext cx="558800" cy="1220741"/>
          </a:xfrm>
          <a:prstGeom prst="ellipse">
            <a:avLst/>
          </a:prstGeom>
          <a:noFill/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3768647" y="4155000"/>
            <a:ext cx="558800" cy="1800392"/>
          </a:xfrm>
          <a:prstGeom prst="ellipse">
            <a:avLst/>
          </a:prstGeom>
          <a:noFill/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4898168" y="4126821"/>
            <a:ext cx="718054" cy="1800392"/>
          </a:xfrm>
          <a:prstGeom prst="ellipse">
            <a:avLst/>
          </a:prstGeom>
          <a:noFill/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771575" y="921033"/>
            <a:ext cx="558800" cy="1246225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Arrow Connector 157"/>
          <p:cNvCxnSpPr>
            <a:stCxn id="142" idx="6"/>
          </p:cNvCxnSpPr>
          <p:nvPr/>
        </p:nvCxnSpPr>
        <p:spPr>
          <a:xfrm>
            <a:off x="1067427" y="3739795"/>
            <a:ext cx="407789" cy="14248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144" idx="6"/>
            <a:endCxn id="146" idx="2"/>
          </p:cNvCxnSpPr>
          <p:nvPr/>
        </p:nvCxnSpPr>
        <p:spPr>
          <a:xfrm>
            <a:off x="2250817" y="5036845"/>
            <a:ext cx="43889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76" idx="4"/>
            <a:endCxn id="144" idx="0"/>
          </p:cNvCxnSpPr>
          <p:nvPr/>
        </p:nvCxnSpPr>
        <p:spPr>
          <a:xfrm flipH="1">
            <a:off x="1863017" y="2154516"/>
            <a:ext cx="1074968" cy="1981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46" idx="6"/>
            <a:endCxn id="147" idx="2"/>
          </p:cNvCxnSpPr>
          <p:nvPr/>
        </p:nvCxnSpPr>
        <p:spPr>
          <a:xfrm>
            <a:off x="3248516" y="5036845"/>
            <a:ext cx="520131" cy="18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47" idx="6"/>
            <a:endCxn id="149" idx="2"/>
          </p:cNvCxnSpPr>
          <p:nvPr/>
        </p:nvCxnSpPr>
        <p:spPr>
          <a:xfrm flipV="1">
            <a:off x="4327447" y="5027017"/>
            <a:ext cx="570721" cy="28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176" idx="4"/>
            <a:endCxn id="78" idx="0"/>
          </p:cNvCxnSpPr>
          <p:nvPr/>
        </p:nvCxnSpPr>
        <p:spPr>
          <a:xfrm>
            <a:off x="2937985" y="2154516"/>
            <a:ext cx="27191" cy="6394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78" idx="4"/>
            <a:endCxn id="146" idx="0"/>
          </p:cNvCxnSpPr>
          <p:nvPr/>
        </p:nvCxnSpPr>
        <p:spPr>
          <a:xfrm>
            <a:off x="2965176" y="4014690"/>
            <a:ext cx="3940" cy="411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54" idx="4"/>
            <a:endCxn id="78" idx="0"/>
          </p:cNvCxnSpPr>
          <p:nvPr/>
        </p:nvCxnSpPr>
        <p:spPr>
          <a:xfrm flipH="1">
            <a:off x="2965176" y="2167258"/>
            <a:ext cx="1085799" cy="6266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176" idx="6"/>
            <a:endCxn id="154" idx="2"/>
          </p:cNvCxnSpPr>
          <p:nvPr/>
        </p:nvCxnSpPr>
        <p:spPr>
          <a:xfrm>
            <a:off x="3217385" y="1544146"/>
            <a:ext cx="5541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 rot="16200000">
            <a:off x="975333" y="1417490"/>
            <a:ext cx="1767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Does not give glucagon</a:t>
            </a:r>
            <a:endParaRPr lang="en-US" sz="1000" dirty="0"/>
          </a:p>
        </p:txBody>
      </p:sp>
      <p:sp>
        <p:nvSpPr>
          <p:cNvPr id="173" name="Oval 172"/>
          <p:cNvSpPr/>
          <p:nvPr/>
        </p:nvSpPr>
        <p:spPr>
          <a:xfrm>
            <a:off x="1427850" y="665583"/>
            <a:ext cx="775601" cy="1802236"/>
          </a:xfrm>
          <a:prstGeom prst="ellipse">
            <a:avLst/>
          </a:prstGeom>
          <a:noFill/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4" name="Group 173"/>
          <p:cNvGrpSpPr/>
          <p:nvPr/>
        </p:nvGrpSpPr>
        <p:grpSpPr>
          <a:xfrm>
            <a:off x="2658585" y="933775"/>
            <a:ext cx="558800" cy="1220741"/>
            <a:chOff x="2864700" y="3116456"/>
            <a:chExt cx="558800" cy="1220741"/>
          </a:xfrm>
        </p:grpSpPr>
        <p:sp>
          <p:nvSpPr>
            <p:cNvPr id="175" name="TextBox 174"/>
            <p:cNvSpPr txBox="1"/>
            <p:nvPr/>
          </p:nvSpPr>
          <p:spPr>
            <a:xfrm rot="16200000">
              <a:off x="2621296" y="3511242"/>
              <a:ext cx="1111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Remains Unresponsive</a:t>
              </a:r>
              <a:endParaRPr lang="en-US" sz="1000" dirty="0"/>
            </a:p>
          </p:txBody>
        </p:sp>
        <p:sp>
          <p:nvSpPr>
            <p:cNvPr id="176" name="Oval 175"/>
            <p:cNvSpPr/>
            <p:nvPr/>
          </p:nvSpPr>
          <p:spPr>
            <a:xfrm>
              <a:off x="2864700" y="3116456"/>
              <a:ext cx="558800" cy="1220741"/>
            </a:xfrm>
            <a:prstGeom prst="ellipse">
              <a:avLst/>
            </a:prstGeom>
            <a:noFill/>
            <a:ln w="222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7" name="Straight Arrow Connector 176"/>
          <p:cNvCxnSpPr>
            <a:stCxn id="173" idx="6"/>
            <a:endCxn id="176" idx="2"/>
          </p:cNvCxnSpPr>
          <p:nvPr/>
        </p:nvCxnSpPr>
        <p:spPr>
          <a:xfrm flipV="1">
            <a:off x="2203451" y="1544146"/>
            <a:ext cx="455134" cy="225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142" idx="6"/>
          </p:cNvCxnSpPr>
          <p:nvPr/>
        </p:nvCxnSpPr>
        <p:spPr>
          <a:xfrm flipV="1">
            <a:off x="1067427" y="1566701"/>
            <a:ext cx="360423" cy="21730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 rot="16200000">
            <a:off x="2488540" y="3195034"/>
            <a:ext cx="1111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IO access and Dextrose</a:t>
            </a:r>
            <a:endParaRPr lang="en-US" sz="1000" dirty="0"/>
          </a:p>
        </p:txBody>
      </p:sp>
      <p:sp>
        <p:nvSpPr>
          <p:cNvPr id="78" name="Oval 77"/>
          <p:cNvSpPr/>
          <p:nvPr/>
        </p:nvSpPr>
        <p:spPr>
          <a:xfrm>
            <a:off x="2685776" y="2793949"/>
            <a:ext cx="558800" cy="1220741"/>
          </a:xfrm>
          <a:prstGeom prst="ellipse">
            <a:avLst/>
          </a:prstGeom>
          <a:noFill/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68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Venous Blood Gas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282506" y="-724217"/>
            <a:ext cx="4578985" cy="8862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2391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276</Words>
  <Application>Microsoft Macintosh PowerPoint</Application>
  <PresentationFormat>On-screen Show (4:3)</PresentationFormat>
  <Paragraphs>64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Venous Blood Gas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Cody</dc:creator>
  <cp:lastModifiedBy>Jamie Sillett</cp:lastModifiedBy>
  <cp:revision>29</cp:revision>
  <dcterms:created xsi:type="dcterms:W3CDTF">2013-08-05T15:48:59Z</dcterms:created>
  <dcterms:modified xsi:type="dcterms:W3CDTF">2015-09-14T10:09:37Z</dcterms:modified>
</cp:coreProperties>
</file>