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4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164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04/11/15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04/11/15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04/11/15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04/11/15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04/11/15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04/11/15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04/11/15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04/11/15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04/11/15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04/11/15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04/11/15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E8FE-6C40-1740-AAF2-6CF4719113DF}" type="datetimeFigureOut">
              <a:rPr lang="en-US" smtClean="0"/>
              <a:pPr/>
              <a:t>04/11/15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84149" y="436038"/>
            <a:ext cx="5792158" cy="369332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Calibri" pitchFamily="-1" charset="0"/>
              </a:rPr>
              <a:t>ED </a:t>
            </a:r>
            <a:r>
              <a:rPr lang="en-GB" b="1" dirty="0">
                <a:solidFill>
                  <a:schemeClr val="bg1"/>
                </a:solidFill>
                <a:latin typeface="Calibri" pitchFamily="-1" charset="0"/>
              </a:rPr>
              <a:t>Simulator Based Training – Scenario </a:t>
            </a:r>
            <a:r>
              <a:rPr lang="en-GB" b="1" dirty="0" smtClean="0">
                <a:solidFill>
                  <a:schemeClr val="bg1"/>
                </a:solidFill>
                <a:latin typeface="Calibri" pitchFamily="-1" charset="0"/>
              </a:rPr>
              <a:t>Guide </a:t>
            </a:r>
            <a:r>
              <a:rPr lang="en-GB" b="1" dirty="0" err="1" smtClean="0">
                <a:solidFill>
                  <a:schemeClr val="bg1"/>
                </a:solidFill>
                <a:latin typeface="Calibri" pitchFamily="-1" charset="0"/>
              </a:rPr>
              <a:t>Eclampsia</a:t>
            </a:r>
            <a:r>
              <a:rPr lang="en-GB" b="1" dirty="0" smtClean="0">
                <a:solidFill>
                  <a:schemeClr val="bg1"/>
                </a:solidFill>
                <a:latin typeface="Calibri" pitchFamily="-1" charset="0"/>
              </a:rPr>
              <a:t> 16</a:t>
            </a:r>
            <a:endParaRPr lang="en-US" b="1" dirty="0">
              <a:solidFill>
                <a:schemeClr val="bg1"/>
              </a:solidFill>
              <a:latin typeface="Calibri" pitchFamily="-1" charset="0"/>
            </a:endParaRPr>
          </a:p>
        </p:txBody>
      </p:sp>
      <p:graphicFrame>
        <p:nvGraphicFramePr>
          <p:cNvPr id="29758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071028"/>
              </p:ext>
            </p:extLst>
          </p:nvPr>
        </p:nvGraphicFramePr>
        <p:xfrm>
          <a:off x="184150" y="1063636"/>
          <a:ext cx="8707440" cy="5053967"/>
        </p:xfrm>
        <a:graphic>
          <a:graphicData uri="http://schemas.openxmlformats.org/drawingml/2006/table">
            <a:tbl>
              <a:tblPr/>
              <a:tblGrid>
                <a:gridCol w="869951"/>
                <a:gridCol w="312245"/>
                <a:gridCol w="1944415"/>
                <a:gridCol w="1145627"/>
                <a:gridCol w="1481959"/>
                <a:gridCol w="1335580"/>
                <a:gridCol w="1617663"/>
              </a:tblGrid>
              <a:tr h="2619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Set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Times New Roman" pitchFamily="-1" charset="0"/>
                        </a:rPr>
                        <a:t>Scenario (Start)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Scenario (Progression)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Equipment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46118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Adult</a:t>
                      </a:r>
                      <a:endParaRPr kumimoji="0" lang="en-US" sz="1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27 year old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33/40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Primagravida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, is being brought in by ambulance, she has been fitting for 10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mins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PMH: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Nil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DHx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: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Nil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SHx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N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on-smoker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Works as semi-professional Rugby Player</a:t>
                      </a: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Arrives Fitting and Hypertensive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Requires Basic airway support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Needs magnesium for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eclampsia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Seizures Terminate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Requires Anaesthetic and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Obs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Involvement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7" marR="84407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Sim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-Man (complete kit) + Wig And  Blanket for abdomen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– 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Consider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SimMum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From Clinical Skills if available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Lifepak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defib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with training leads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Training ‘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resus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’ equipment trolley</a:t>
                      </a: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7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Times New Roman" pitchFamily="-1" charset="0"/>
                        </a:rPr>
                        <a:t>ED Resus Room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886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Time: (45 </a:t>
                      </a: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mins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Simulation: 30 Debrief: 10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Recover: 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7996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Main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objectives (Clinical and Educational Context): 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Recognize the diagnosis of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eclampisa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and treat with magnesium as opposed to classical seizure management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Support with basic airway interventions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Identify the need to involve specialists early for definitive management (delivery of baby)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Consider the use of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labetolol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for BP control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0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Simulator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start state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Position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Unconcious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on ED trolley in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resus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bay – “fitting”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Physiology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A – 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Snoring noises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B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-  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RR 18,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Sats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93% (15l)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C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- 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Hr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96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Bp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187/104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D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– 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GCS E1 V1 M1 BM 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E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– 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T 36.7</a:t>
                      </a: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Clinical Findings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Unresponsive, Actively Seizing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Hypertension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Pitting oedema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Proteinuria</a:t>
                      </a: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1245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Expected course: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Pre-Alert (?team Considers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Eclampsia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)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/>
                        </a:rPr>
                        <a:t> Arrival and initial ABC assessment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/>
                        </a:rPr>
                        <a:t>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Recgonise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Eclampsia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/>
                        </a:rPr>
                        <a:t> 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Start Magnesium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/>
                        </a:rPr>
                        <a:t> 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Contact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Obs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/ ITU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/>
                        </a:rPr>
                        <a:t> 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Seizure Terminates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/>
                        </a:rPr>
                        <a:t> 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Refer for Definitive Care</a:t>
                      </a:r>
                    </a:p>
                  </a:txBody>
                  <a:tcPr marL="84407" marR="84407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84151" y="66336"/>
            <a:ext cx="366657" cy="307777"/>
            <a:chOff x="184150" y="66336"/>
            <a:chExt cx="366657" cy="307777"/>
          </a:xfrm>
        </p:grpSpPr>
        <p:sp>
          <p:nvSpPr>
            <p:cNvPr id="4" name="Oval 3"/>
            <p:cNvSpPr/>
            <p:nvPr/>
          </p:nvSpPr>
          <p:spPr>
            <a:xfrm>
              <a:off x="224507" y="77400"/>
              <a:ext cx="284119" cy="284119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84150" y="66336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16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184151" y="66336"/>
            <a:ext cx="366657" cy="307777"/>
            <a:chOff x="184150" y="66336"/>
            <a:chExt cx="366657" cy="307777"/>
          </a:xfrm>
        </p:grpSpPr>
        <p:sp>
          <p:nvSpPr>
            <p:cNvPr id="75" name="Oval 74"/>
            <p:cNvSpPr/>
            <p:nvPr/>
          </p:nvSpPr>
          <p:spPr>
            <a:xfrm>
              <a:off x="224507" y="77400"/>
              <a:ext cx="284119" cy="284119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84150" y="66336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16</a:t>
              </a:r>
              <a:endParaRPr lang="en-US" sz="1400" dirty="0"/>
            </a:p>
          </p:txBody>
        </p:sp>
      </p:grpSp>
      <p:sp>
        <p:nvSpPr>
          <p:cNvPr id="127" name="TextBox 126"/>
          <p:cNvSpPr txBox="1"/>
          <p:nvPr/>
        </p:nvSpPr>
        <p:spPr>
          <a:xfrm rot="16200000">
            <a:off x="3774998" y="4957322"/>
            <a:ext cx="1730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GB" sz="1000" dirty="0" err="1" smtClean="0">
                <a:latin typeface="Arial" pitchFamily="-1" charset="0"/>
                <a:ea typeface="Arial" pitchFamily="-1" charset="0"/>
                <a:cs typeface="Arial" pitchFamily="-1" charset="0"/>
              </a:rPr>
              <a:t>Obs</a:t>
            </a:r>
            <a:r>
              <a:rPr lang="en-GB" sz="10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 + Critical Care </a:t>
            </a:r>
            <a:r>
              <a:rPr lang="en-GB" sz="1000" dirty="0" err="1" smtClean="0">
                <a:latin typeface="Arial" pitchFamily="-1" charset="0"/>
                <a:ea typeface="Arial" pitchFamily="-1" charset="0"/>
                <a:cs typeface="Arial" pitchFamily="-1" charset="0"/>
              </a:rPr>
              <a:t>Referal,Consider</a:t>
            </a:r>
            <a:r>
              <a:rPr lang="en-GB" sz="10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en-GB" sz="1000" dirty="0" err="1" smtClean="0">
                <a:latin typeface="Arial" pitchFamily="-1" charset="0"/>
                <a:ea typeface="Arial" pitchFamily="-1" charset="0"/>
                <a:cs typeface="Arial" pitchFamily="-1" charset="0"/>
              </a:rPr>
              <a:t>Labetolol</a:t>
            </a:r>
            <a:endParaRPr lang="en-GB" sz="1000" dirty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28" name="Rectangle 127"/>
          <p:cNvSpPr/>
          <p:nvPr/>
        </p:nvSpPr>
        <p:spPr>
          <a:xfrm rot="16200000">
            <a:off x="3164655" y="1756781"/>
            <a:ext cx="16445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GB" sz="10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Becomes Increasingly hypoxic – </a:t>
            </a:r>
            <a:r>
              <a:rPr lang="en-GB" sz="1000" dirty="0" err="1" smtClean="0">
                <a:latin typeface="Arial" pitchFamily="-1" charset="0"/>
                <a:ea typeface="Arial" pitchFamily="-1" charset="0"/>
                <a:cs typeface="Arial" pitchFamily="-1" charset="0"/>
              </a:rPr>
              <a:t>Sats</a:t>
            </a:r>
            <a:r>
              <a:rPr lang="en-GB" sz="10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 to 85%</a:t>
            </a:r>
            <a:endParaRPr lang="en-GB" sz="1000" dirty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 rot="16200000">
            <a:off x="5575076" y="4987913"/>
            <a:ext cx="581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GB" sz="10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End</a:t>
            </a:r>
          </a:p>
        </p:txBody>
      </p:sp>
      <p:sp>
        <p:nvSpPr>
          <p:cNvPr id="135" name="TextBox 134"/>
          <p:cNvSpPr txBox="1"/>
          <p:nvPr/>
        </p:nvSpPr>
        <p:spPr>
          <a:xfrm rot="16200000">
            <a:off x="5305500" y="1394889"/>
            <a:ext cx="13668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GB" sz="10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Consider Scenario Stop or Faculty to Provide Senior Support ( If prompting ask to find Protocol on Insight</a:t>
            </a:r>
            <a:endParaRPr lang="en-GB" sz="1000" dirty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grpSp>
        <p:nvGrpSpPr>
          <p:cNvPr id="140" name="Group 139"/>
          <p:cNvGrpSpPr/>
          <p:nvPr/>
        </p:nvGrpSpPr>
        <p:grpSpPr>
          <a:xfrm>
            <a:off x="508627" y="3161496"/>
            <a:ext cx="558800" cy="1311769"/>
            <a:chOff x="1825978" y="2989181"/>
            <a:chExt cx="558800" cy="1311769"/>
          </a:xfrm>
        </p:grpSpPr>
        <p:sp>
          <p:nvSpPr>
            <p:cNvPr id="141" name="TextBox 140"/>
            <p:cNvSpPr txBox="1"/>
            <p:nvPr/>
          </p:nvSpPr>
          <p:spPr>
            <a:xfrm rot="16200000">
              <a:off x="1444404" y="3521955"/>
              <a:ext cx="131176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defTabSz="914400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n-GB" sz="1000" dirty="0" smtClean="0">
                  <a:latin typeface="Arial" pitchFamily="-1" charset="0"/>
                  <a:ea typeface="Arial" pitchFamily="-1" charset="0"/>
                  <a:cs typeface="Arial" pitchFamily="-1" charset="0"/>
                </a:rPr>
                <a:t>Pre-Alert/ Arrival</a:t>
              </a:r>
              <a:endParaRPr lang="en-GB" sz="1000" dirty="0">
                <a:latin typeface="Arial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1825978" y="3080208"/>
              <a:ext cx="558800" cy="1220741"/>
            </a:xfrm>
            <a:prstGeom prst="ellipse">
              <a:avLst/>
            </a:prstGeom>
            <a:noFill/>
            <a:ln w="222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429968" y="4211444"/>
            <a:ext cx="775601" cy="1811142"/>
            <a:chOff x="1427850" y="2933457"/>
            <a:chExt cx="775601" cy="1811142"/>
          </a:xfrm>
        </p:grpSpPr>
        <p:sp>
          <p:nvSpPr>
            <p:cNvPr id="143" name="TextBox 142"/>
            <p:cNvSpPr txBox="1"/>
            <p:nvPr/>
          </p:nvSpPr>
          <p:spPr>
            <a:xfrm rot="16200000">
              <a:off x="931728" y="3617326"/>
              <a:ext cx="17678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defTabSz="914400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n-GB" sz="1000" dirty="0" smtClean="0">
                  <a:latin typeface="Arial" pitchFamily="-1" charset="0"/>
                  <a:ea typeface="Arial" pitchFamily="-1" charset="0"/>
                  <a:cs typeface="Arial" pitchFamily="-1" charset="0"/>
                </a:rPr>
                <a:t>Consider </a:t>
              </a:r>
              <a:r>
                <a:rPr lang="en-GB" sz="1000" dirty="0" err="1" smtClean="0">
                  <a:latin typeface="Arial" pitchFamily="-1" charset="0"/>
                  <a:ea typeface="Arial" pitchFamily="-1" charset="0"/>
                  <a:cs typeface="Arial" pitchFamily="-1" charset="0"/>
                </a:rPr>
                <a:t>Eclampsia</a:t>
              </a:r>
              <a:r>
                <a:rPr lang="en-GB" sz="1000" dirty="0" smtClean="0">
                  <a:latin typeface="Arial" pitchFamily="-1" charset="0"/>
                  <a:ea typeface="Arial" pitchFamily="-1" charset="0"/>
                  <a:cs typeface="Arial" pitchFamily="-1" charset="0"/>
                </a:rPr>
                <a:t>/ Gives Magnesium</a:t>
              </a:r>
              <a:endParaRPr lang="en-GB" sz="1000" dirty="0">
                <a:latin typeface="Arial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4" name="Oval 143"/>
            <p:cNvSpPr/>
            <p:nvPr/>
          </p:nvSpPr>
          <p:spPr>
            <a:xfrm>
              <a:off x="1427850" y="2942362"/>
              <a:ext cx="775601" cy="1802237"/>
            </a:xfrm>
            <a:prstGeom prst="ellipse">
              <a:avLst/>
            </a:prstGeom>
            <a:noFill/>
            <a:ln w="2222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5" name="TextBox 144"/>
          <p:cNvSpPr txBox="1"/>
          <p:nvPr/>
        </p:nvSpPr>
        <p:spPr>
          <a:xfrm rot="16200000">
            <a:off x="2289603" y="4816015"/>
            <a:ext cx="16336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GB" sz="10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Seizure Terminates, remains Drowsy and hypertensive (210/ 106)</a:t>
            </a:r>
            <a:endParaRPr lang="en-GB" sz="1000" dirty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2658559" y="4286841"/>
            <a:ext cx="975023" cy="1669254"/>
          </a:xfrm>
          <a:prstGeom prst="ellipse">
            <a:avLst/>
          </a:prstGeom>
          <a:noFill/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4361425" y="4210828"/>
            <a:ext cx="558800" cy="1800392"/>
          </a:xfrm>
          <a:prstGeom prst="ellipse">
            <a:avLst/>
          </a:prstGeom>
          <a:noFill/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3767792" y="1033215"/>
            <a:ext cx="558800" cy="1800392"/>
          </a:xfrm>
          <a:prstGeom prst="ellipse">
            <a:avLst/>
          </a:prstGeom>
          <a:noFill/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5609013" y="4234855"/>
            <a:ext cx="558800" cy="1800392"/>
          </a:xfrm>
          <a:prstGeom prst="ellipse">
            <a:avLst/>
          </a:prstGeom>
          <a:noFill/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5416992" y="1134559"/>
            <a:ext cx="1285785" cy="1553141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Arrow Connector 157"/>
          <p:cNvCxnSpPr>
            <a:stCxn id="142" idx="6"/>
            <a:endCxn id="144" idx="2"/>
          </p:cNvCxnSpPr>
          <p:nvPr/>
        </p:nvCxnSpPr>
        <p:spPr>
          <a:xfrm>
            <a:off x="1067427" y="3862894"/>
            <a:ext cx="362541" cy="12585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144" idx="6"/>
            <a:endCxn id="146" idx="2"/>
          </p:cNvCxnSpPr>
          <p:nvPr/>
        </p:nvCxnSpPr>
        <p:spPr>
          <a:xfrm>
            <a:off x="2205569" y="5121468"/>
            <a:ext cx="45299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176" idx="4"/>
            <a:endCxn id="144" idx="0"/>
          </p:cNvCxnSpPr>
          <p:nvPr/>
        </p:nvCxnSpPr>
        <p:spPr>
          <a:xfrm flipH="1">
            <a:off x="1817769" y="2586154"/>
            <a:ext cx="1120190" cy="16341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 flipV="1">
            <a:off x="3231912" y="1975784"/>
            <a:ext cx="554963" cy="168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endCxn id="147" idx="2"/>
          </p:cNvCxnSpPr>
          <p:nvPr/>
        </p:nvCxnSpPr>
        <p:spPr>
          <a:xfrm flipV="1">
            <a:off x="3633582" y="5111024"/>
            <a:ext cx="727843" cy="10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148" idx="6"/>
            <a:endCxn id="154" idx="2"/>
          </p:cNvCxnSpPr>
          <p:nvPr/>
        </p:nvCxnSpPr>
        <p:spPr>
          <a:xfrm flipV="1">
            <a:off x="4326592" y="1911130"/>
            <a:ext cx="1090400" cy="222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147" idx="6"/>
            <a:endCxn id="149" idx="2"/>
          </p:cNvCxnSpPr>
          <p:nvPr/>
        </p:nvCxnSpPr>
        <p:spPr>
          <a:xfrm>
            <a:off x="4920225" y="5111024"/>
            <a:ext cx="688788" cy="240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 rot="16200000">
            <a:off x="975333" y="1672685"/>
            <a:ext cx="17678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GB" sz="10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Does Not Consider </a:t>
            </a:r>
            <a:r>
              <a:rPr lang="en-GB" sz="1000" dirty="0" err="1" smtClean="0">
                <a:latin typeface="Arial" pitchFamily="-1" charset="0"/>
                <a:ea typeface="Arial" pitchFamily="-1" charset="0"/>
                <a:cs typeface="Arial" pitchFamily="-1" charset="0"/>
              </a:rPr>
              <a:t>Eclampsia</a:t>
            </a:r>
            <a:r>
              <a:rPr lang="en-GB" sz="10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/ does not give Magnesium</a:t>
            </a:r>
            <a:endParaRPr lang="en-GB" sz="1000" dirty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73" name="Oval 172"/>
          <p:cNvSpPr/>
          <p:nvPr/>
        </p:nvSpPr>
        <p:spPr>
          <a:xfrm>
            <a:off x="1427850" y="1074666"/>
            <a:ext cx="775601" cy="1802236"/>
          </a:xfrm>
          <a:prstGeom prst="ellipse">
            <a:avLst/>
          </a:prstGeom>
          <a:noFill/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4" name="Group 173"/>
          <p:cNvGrpSpPr/>
          <p:nvPr/>
        </p:nvGrpSpPr>
        <p:grpSpPr>
          <a:xfrm>
            <a:off x="2658559" y="1365413"/>
            <a:ext cx="558800" cy="1220741"/>
            <a:chOff x="2864700" y="3116456"/>
            <a:chExt cx="558800" cy="1220741"/>
          </a:xfrm>
        </p:grpSpPr>
        <p:sp>
          <p:nvSpPr>
            <p:cNvPr id="175" name="TextBox 174"/>
            <p:cNvSpPr txBox="1"/>
            <p:nvPr/>
          </p:nvSpPr>
          <p:spPr>
            <a:xfrm rot="16200000">
              <a:off x="2621296" y="3511242"/>
              <a:ext cx="1111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14400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n-GB" sz="1000" dirty="0" smtClean="0">
                  <a:latin typeface="Arial" pitchFamily="-1" charset="0"/>
                  <a:ea typeface="Arial" pitchFamily="-1" charset="0"/>
                  <a:cs typeface="Arial" pitchFamily="-1" charset="0"/>
                </a:rPr>
                <a:t>Continued Seizure</a:t>
              </a:r>
              <a:endParaRPr lang="en-GB" sz="1000" dirty="0">
                <a:latin typeface="Arial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76" name="Oval 175"/>
            <p:cNvSpPr/>
            <p:nvPr/>
          </p:nvSpPr>
          <p:spPr>
            <a:xfrm>
              <a:off x="2864700" y="3116456"/>
              <a:ext cx="558800" cy="1220741"/>
            </a:xfrm>
            <a:prstGeom prst="ellipse">
              <a:avLst/>
            </a:prstGeom>
            <a:noFill/>
            <a:ln w="222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7" name="Straight Arrow Connector 176"/>
          <p:cNvCxnSpPr>
            <a:stCxn id="173" idx="6"/>
            <a:endCxn id="176" idx="2"/>
          </p:cNvCxnSpPr>
          <p:nvPr/>
        </p:nvCxnSpPr>
        <p:spPr>
          <a:xfrm>
            <a:off x="2203451" y="1975784"/>
            <a:ext cx="4551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endCxn id="173" idx="2"/>
          </p:cNvCxnSpPr>
          <p:nvPr/>
        </p:nvCxnSpPr>
        <p:spPr>
          <a:xfrm flipV="1">
            <a:off x="1067427" y="1975784"/>
            <a:ext cx="360423" cy="22445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48" idx="4"/>
            <a:endCxn id="143" idx="3"/>
          </p:cNvCxnSpPr>
          <p:nvPr/>
        </p:nvCxnSpPr>
        <p:spPr>
          <a:xfrm flipH="1">
            <a:off x="1817770" y="2833607"/>
            <a:ext cx="2229422" cy="13778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154" idx="4"/>
            <a:endCxn id="143" idx="3"/>
          </p:cNvCxnSpPr>
          <p:nvPr/>
        </p:nvCxnSpPr>
        <p:spPr>
          <a:xfrm flipH="1">
            <a:off x="1817770" y="2687700"/>
            <a:ext cx="4242115" cy="15237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768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23413</TotalTime>
  <Words>349</Words>
  <Application>Microsoft Macintosh PowerPoint</Application>
  <PresentationFormat>On-screen Show (4:3)</PresentationFormat>
  <Paragraphs>67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Cody</dc:creator>
  <cp:lastModifiedBy>Jamie Sillett</cp:lastModifiedBy>
  <cp:revision>34</cp:revision>
  <cp:lastPrinted>2015-11-04T07:07:49Z</cp:lastPrinted>
  <dcterms:created xsi:type="dcterms:W3CDTF">2013-08-05T15:48:59Z</dcterms:created>
  <dcterms:modified xsi:type="dcterms:W3CDTF">2015-11-20T08:15:27Z</dcterms:modified>
</cp:coreProperties>
</file>