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16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84149" y="436038"/>
            <a:ext cx="4837946" cy="36933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Calibri" pitchFamily="-1" charset="0"/>
              </a:rPr>
              <a:t>ED </a:t>
            </a:r>
            <a:r>
              <a:rPr lang="en-GB" b="1" dirty="0">
                <a:solidFill>
                  <a:schemeClr val="bg1"/>
                </a:solidFill>
                <a:latin typeface="Calibri" pitchFamily="-1" charset="0"/>
              </a:rPr>
              <a:t>Simulator Based Training – Scenario </a:t>
            </a:r>
            <a:r>
              <a:rPr lang="en-GB" b="1" dirty="0" smtClean="0">
                <a:solidFill>
                  <a:schemeClr val="bg1"/>
                </a:solidFill>
                <a:latin typeface="Calibri" pitchFamily="-1" charset="0"/>
              </a:rPr>
              <a:t>Guide 15</a:t>
            </a:r>
            <a:endParaRPr lang="en-US" b="1" dirty="0">
              <a:solidFill>
                <a:schemeClr val="bg1"/>
              </a:solidFill>
              <a:latin typeface="Calibri" pitchFamily="-1" charset="0"/>
            </a:endParaRPr>
          </a:p>
        </p:txBody>
      </p:sp>
      <p:graphicFrame>
        <p:nvGraphicFramePr>
          <p:cNvPr id="29758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671455"/>
              </p:ext>
            </p:extLst>
          </p:nvPr>
        </p:nvGraphicFramePr>
        <p:xfrm>
          <a:off x="184150" y="1063636"/>
          <a:ext cx="8707440" cy="5004498"/>
        </p:xfrm>
        <a:graphic>
          <a:graphicData uri="http://schemas.openxmlformats.org/drawingml/2006/table">
            <a:tbl>
              <a:tblPr/>
              <a:tblGrid>
                <a:gridCol w="869951"/>
                <a:gridCol w="312245"/>
                <a:gridCol w="1944415"/>
                <a:gridCol w="1145627"/>
                <a:gridCol w="1481959"/>
                <a:gridCol w="1335580"/>
                <a:gridCol w="1617663"/>
              </a:tblGrid>
              <a:tr h="261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Set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Times New Roman" pitchFamily="-1" charset="0"/>
                        </a:rPr>
                        <a:t>Scenario (Start)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Scenario (Progression)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Equipment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4611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Adult</a:t>
                      </a:r>
                      <a:endParaRPr kumimoji="0" lang="en-US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35yr old male. Presented having fallen down half a flight of stairs, deformed ankle. Not eaten for the past 3 hours, has had 2-3 pints of lager, but not for 2 hours.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PMH: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Nil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DHx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: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Nil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SHx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Works as a train driver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Weekend alcohol use, smoker 20/ day</a:t>
                      </a: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Sedation Assessment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To include: “LEMON”/ structured approach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Monitoring to be applied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inc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CO2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Ensure required staff/ skills present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Drugs Given (Candidate can select regime)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Becomes apnoeic, requiring BVM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7" marR="84407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-Man (complete kit)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Lifepak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defib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with training leads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Training ‘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resus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’ equipment trolley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Plaster Trolley (team to obtain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Mallampati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Image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Times New Roman" pitchFamily="-1" charset="0"/>
                        </a:rPr>
                        <a:t>ED Resus Room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886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Time: (45 </a:t>
                      </a: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mins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Simulation: 30 Debrief: 10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Recover: 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7996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Main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objectives (Clinical and Educational Context):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To demonstrate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effective assessment for Sedation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Application of gold standard monitoring for sedation.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Ensure Correct Equipment and Skill Set –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Sedationist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,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Proceduralist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, Plasterer, Nurse.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Involvement of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Anaesthetist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or ED consultant for sedation/ Formulation of Sedation Plan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Recognition and management of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apnoeic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patient – can discuss merits of abandoning the procedure, but not “</a:t>
                      </a: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wrong”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to continue if ventilating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7" marR="84407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Simulator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start state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Position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Alert on ED trolley in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resus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bay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Physiology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A – Clear &amp; self maintaining.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B -  Rate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15,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SpO2 98%.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C -  Pulse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96,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BP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120/75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D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– E4 V5 M6 pupils equal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 –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Tpr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35.9</a:t>
                      </a: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Clinical Findings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Initially no ‘adverse’ clinical features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Mallampati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2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No loose teeth/ caps crowns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Deformed ankle – pulseless/ skin tenting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124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Expected course: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Recognise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need to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manip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in ED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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Sedation Assessment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 Formulation Of Sedation Plan  Correct Monitoring, staff and equipment 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initiation of safe emergency sedation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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Recognises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apnoea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/ desaturation  Aborts Procedure and BVM  Patient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Stabalises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84151" y="66336"/>
            <a:ext cx="366657" cy="307777"/>
            <a:chOff x="184150" y="66336"/>
            <a:chExt cx="366657" cy="307777"/>
          </a:xfrm>
        </p:grpSpPr>
        <p:sp>
          <p:nvSpPr>
            <p:cNvPr id="4" name="Oval 3"/>
            <p:cNvSpPr/>
            <p:nvPr/>
          </p:nvSpPr>
          <p:spPr>
            <a:xfrm>
              <a:off x="224507" y="77400"/>
              <a:ext cx="284119" cy="284119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84150" y="66336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15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184151" y="66336"/>
            <a:ext cx="366657" cy="307777"/>
            <a:chOff x="184150" y="66336"/>
            <a:chExt cx="366657" cy="307777"/>
          </a:xfrm>
        </p:grpSpPr>
        <p:sp>
          <p:nvSpPr>
            <p:cNvPr id="75" name="Oval 74"/>
            <p:cNvSpPr/>
            <p:nvPr/>
          </p:nvSpPr>
          <p:spPr>
            <a:xfrm>
              <a:off x="224507" y="77400"/>
              <a:ext cx="284119" cy="284119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84150" y="66336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15</a:t>
              </a:r>
              <a:endParaRPr lang="en-US" sz="1400" dirty="0"/>
            </a:p>
          </p:txBody>
        </p:sp>
      </p:grpSp>
      <p:sp>
        <p:nvSpPr>
          <p:cNvPr id="127" name="TextBox 126"/>
          <p:cNvSpPr txBox="1"/>
          <p:nvPr/>
        </p:nvSpPr>
        <p:spPr>
          <a:xfrm rot="16200000">
            <a:off x="3163845" y="4730582"/>
            <a:ext cx="1730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Maintains Verbal Contact</a:t>
            </a:r>
            <a:endParaRPr lang="en-US" sz="1000" dirty="0"/>
          </a:p>
        </p:txBody>
      </p:sp>
      <p:sp>
        <p:nvSpPr>
          <p:cNvPr id="128" name="Rectangle 127"/>
          <p:cNvSpPr/>
          <p:nvPr/>
        </p:nvSpPr>
        <p:spPr>
          <a:xfrm rot="16200000">
            <a:off x="3117742" y="2464187"/>
            <a:ext cx="18097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Verbal Contact Not Maintained</a:t>
            </a:r>
            <a:endParaRPr lang="en-US" sz="1000" dirty="0"/>
          </a:p>
        </p:txBody>
      </p:sp>
      <p:sp>
        <p:nvSpPr>
          <p:cNvPr id="129" name="TextBox 128"/>
          <p:cNvSpPr txBox="1"/>
          <p:nvPr/>
        </p:nvSpPr>
        <p:spPr>
          <a:xfrm rot="16200000">
            <a:off x="4523486" y="2341700"/>
            <a:ext cx="22048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Apnoea</a:t>
            </a:r>
            <a:r>
              <a:rPr lang="en-US" sz="1000" dirty="0" smtClean="0"/>
              <a:t> and </a:t>
            </a:r>
            <a:r>
              <a:rPr lang="en-US" sz="1000" dirty="0" err="1" smtClean="0"/>
              <a:t>Desat</a:t>
            </a:r>
            <a:r>
              <a:rPr lang="en-US" sz="1000" dirty="0" smtClean="0"/>
              <a:t> to 70% over 3 </a:t>
            </a:r>
            <a:r>
              <a:rPr lang="en-US" sz="1000" dirty="0" err="1" smtClean="0"/>
              <a:t>mins</a:t>
            </a:r>
            <a:endParaRPr lang="en-US" sz="1000" dirty="0"/>
          </a:p>
        </p:txBody>
      </p:sp>
      <p:sp>
        <p:nvSpPr>
          <p:cNvPr id="130" name="TextBox 129"/>
          <p:cNvSpPr txBox="1"/>
          <p:nvPr/>
        </p:nvSpPr>
        <p:spPr>
          <a:xfrm rot="16200000">
            <a:off x="4010388" y="4798589"/>
            <a:ext cx="1730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Pt</a:t>
            </a:r>
            <a:r>
              <a:rPr lang="en-US" sz="1000" dirty="0" smtClean="0"/>
              <a:t> will not tolerate </a:t>
            </a:r>
            <a:r>
              <a:rPr lang="en-US" sz="1000" dirty="0" err="1" smtClean="0"/>
              <a:t>manip</a:t>
            </a:r>
            <a:endParaRPr lang="en-US" sz="1000" dirty="0"/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5015343" y="4871387"/>
            <a:ext cx="12875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More Sedation Given</a:t>
            </a:r>
            <a:endParaRPr lang="en-US" sz="1000" dirty="0"/>
          </a:p>
        </p:txBody>
      </p:sp>
      <p:sp>
        <p:nvSpPr>
          <p:cNvPr id="132" name="TextBox 131"/>
          <p:cNvSpPr txBox="1"/>
          <p:nvPr/>
        </p:nvSpPr>
        <p:spPr>
          <a:xfrm rot="16200000">
            <a:off x="6108246" y="4509279"/>
            <a:ext cx="15552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Effective BVM</a:t>
            </a:r>
            <a:endParaRPr lang="en-US" sz="1000" dirty="0"/>
          </a:p>
        </p:txBody>
      </p:sp>
      <p:sp>
        <p:nvSpPr>
          <p:cNvPr id="133" name="TextBox 132"/>
          <p:cNvSpPr txBox="1"/>
          <p:nvPr/>
        </p:nvSpPr>
        <p:spPr>
          <a:xfrm rot="16200000">
            <a:off x="5655510" y="1931214"/>
            <a:ext cx="2204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Non-effective BVM </a:t>
            </a:r>
            <a:r>
              <a:rPr lang="en-US" sz="800" dirty="0" smtClean="0"/>
              <a:t>(consider if poor sedation assessment/ monitoring)</a:t>
            </a:r>
            <a:endParaRPr lang="en-US" sz="800" dirty="0"/>
          </a:p>
        </p:txBody>
      </p:sp>
      <p:sp>
        <p:nvSpPr>
          <p:cNvPr id="134" name="TextBox 133"/>
          <p:cNvSpPr txBox="1"/>
          <p:nvPr/>
        </p:nvSpPr>
        <p:spPr>
          <a:xfrm rot="16200000">
            <a:off x="7193694" y="4791696"/>
            <a:ext cx="1022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Obs</a:t>
            </a:r>
            <a:r>
              <a:rPr lang="en-US" sz="1000" dirty="0" smtClean="0"/>
              <a:t> </a:t>
            </a:r>
            <a:r>
              <a:rPr lang="en-US" sz="1000" dirty="0" err="1" smtClean="0"/>
              <a:t>Stabilise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135" name="TextBox 134"/>
          <p:cNvSpPr txBox="1"/>
          <p:nvPr/>
        </p:nvSpPr>
        <p:spPr>
          <a:xfrm rot="16200000">
            <a:off x="7094272" y="2047104"/>
            <a:ext cx="975547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Use Adjuncts</a:t>
            </a:r>
            <a:endParaRPr lang="en-US" sz="1000" dirty="0"/>
          </a:p>
        </p:txBody>
      </p:sp>
      <p:sp>
        <p:nvSpPr>
          <p:cNvPr id="136" name="TextBox 135"/>
          <p:cNvSpPr txBox="1"/>
          <p:nvPr/>
        </p:nvSpPr>
        <p:spPr>
          <a:xfrm rot="16200000">
            <a:off x="7831463" y="1995004"/>
            <a:ext cx="11028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Cardiac Arrest</a:t>
            </a:r>
            <a:endParaRPr lang="en-US" sz="1000" dirty="0"/>
          </a:p>
        </p:txBody>
      </p:sp>
      <p:grpSp>
        <p:nvGrpSpPr>
          <p:cNvPr id="140" name="Group 139"/>
          <p:cNvGrpSpPr/>
          <p:nvPr/>
        </p:nvGrpSpPr>
        <p:grpSpPr>
          <a:xfrm>
            <a:off x="508627" y="3161496"/>
            <a:ext cx="558800" cy="1311769"/>
            <a:chOff x="1825978" y="2989181"/>
            <a:chExt cx="558800" cy="1311769"/>
          </a:xfrm>
        </p:grpSpPr>
        <p:sp>
          <p:nvSpPr>
            <p:cNvPr id="141" name="TextBox 140"/>
            <p:cNvSpPr txBox="1"/>
            <p:nvPr/>
          </p:nvSpPr>
          <p:spPr>
            <a:xfrm rot="16200000">
              <a:off x="1444404" y="3521955"/>
              <a:ext cx="13117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Sedation Assessment</a:t>
              </a:r>
            </a:p>
          </p:txBody>
        </p:sp>
        <p:sp>
          <p:nvSpPr>
            <p:cNvPr id="142" name="Oval 141"/>
            <p:cNvSpPr/>
            <p:nvPr/>
          </p:nvSpPr>
          <p:spPr>
            <a:xfrm>
              <a:off x="1825978" y="3080208"/>
              <a:ext cx="558800" cy="1220741"/>
            </a:xfrm>
            <a:prstGeom prst="ellipse">
              <a:avLst/>
            </a:prstGeom>
            <a:noFill/>
            <a:ln w="222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" name="TextBox 142"/>
          <p:cNvSpPr txBox="1"/>
          <p:nvPr/>
        </p:nvSpPr>
        <p:spPr>
          <a:xfrm rot="16200000">
            <a:off x="931728" y="3694270"/>
            <a:ext cx="17678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Correct Skills and Monitoring</a:t>
            </a:r>
            <a:endParaRPr lang="en-US" sz="1000" dirty="0"/>
          </a:p>
        </p:txBody>
      </p:sp>
      <p:sp>
        <p:nvSpPr>
          <p:cNvPr id="144" name="Oval 143"/>
          <p:cNvSpPr/>
          <p:nvPr/>
        </p:nvSpPr>
        <p:spPr>
          <a:xfrm>
            <a:off x="1427850" y="2942362"/>
            <a:ext cx="775601" cy="1802237"/>
          </a:xfrm>
          <a:prstGeom prst="ellipse">
            <a:avLst/>
          </a:prstGeom>
          <a:noFill/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 rot="16200000">
            <a:off x="2365795" y="3724253"/>
            <a:ext cx="11119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Sedation Given</a:t>
            </a:r>
            <a:endParaRPr lang="en-US" sz="1000" dirty="0"/>
          </a:p>
        </p:txBody>
      </p:sp>
      <p:sp>
        <p:nvSpPr>
          <p:cNvPr id="146" name="Oval 145"/>
          <p:cNvSpPr/>
          <p:nvPr/>
        </p:nvSpPr>
        <p:spPr>
          <a:xfrm>
            <a:off x="2609199" y="3252523"/>
            <a:ext cx="558800" cy="1220741"/>
          </a:xfrm>
          <a:prstGeom prst="ellipse">
            <a:avLst/>
          </a:prstGeom>
          <a:noFill/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3761101" y="4090838"/>
            <a:ext cx="558800" cy="1800392"/>
          </a:xfrm>
          <a:prstGeom prst="ellipse">
            <a:avLst/>
          </a:prstGeom>
          <a:noFill/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3761101" y="1691761"/>
            <a:ext cx="558800" cy="1800392"/>
          </a:xfrm>
          <a:prstGeom prst="ellipse">
            <a:avLst/>
          </a:prstGeom>
          <a:noFill/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4574687" y="4059603"/>
            <a:ext cx="558800" cy="1800392"/>
          </a:xfrm>
          <a:prstGeom prst="ellipse">
            <a:avLst/>
          </a:prstGeom>
          <a:noFill/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5379709" y="4063778"/>
            <a:ext cx="558800" cy="1800392"/>
          </a:xfrm>
          <a:prstGeom prst="ellipse">
            <a:avLst/>
          </a:prstGeom>
          <a:noFill/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5379707" y="1352439"/>
            <a:ext cx="558800" cy="2339733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6573287" y="4347593"/>
            <a:ext cx="558800" cy="1224410"/>
          </a:xfrm>
          <a:prstGeom prst="ellipse">
            <a:avLst/>
          </a:prstGeom>
          <a:noFill/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6478553" y="1003694"/>
            <a:ext cx="558800" cy="2400626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7348496" y="1551862"/>
            <a:ext cx="558800" cy="1246225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7504251" y="4211444"/>
            <a:ext cx="452386" cy="1360559"/>
          </a:xfrm>
          <a:prstGeom prst="ellipse">
            <a:avLst/>
          </a:prstGeom>
          <a:noFill/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8215196" y="1511074"/>
            <a:ext cx="469812" cy="1385866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Arrow Connector 157"/>
          <p:cNvCxnSpPr/>
          <p:nvPr/>
        </p:nvCxnSpPr>
        <p:spPr>
          <a:xfrm>
            <a:off x="1067428" y="3847362"/>
            <a:ext cx="32525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2234588" y="3847362"/>
            <a:ext cx="32525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 flipV="1">
            <a:off x="3167999" y="2710229"/>
            <a:ext cx="554963" cy="11184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3167999" y="3854771"/>
            <a:ext cx="554963" cy="11019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 flipV="1">
            <a:off x="4319902" y="4959799"/>
            <a:ext cx="174106" cy="4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>
            <a:off x="4319902" y="2657988"/>
            <a:ext cx="10598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>
            <a:off x="5177568" y="4956685"/>
            <a:ext cx="202141" cy="72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150" idx="0"/>
            <a:endCxn id="151" idx="4"/>
          </p:cNvCxnSpPr>
          <p:nvPr/>
        </p:nvCxnSpPr>
        <p:spPr>
          <a:xfrm flipH="1" flipV="1">
            <a:off x="5659107" y="3692172"/>
            <a:ext cx="2" cy="3716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51" idx="6"/>
            <a:endCxn id="153" idx="2"/>
          </p:cNvCxnSpPr>
          <p:nvPr/>
        </p:nvCxnSpPr>
        <p:spPr>
          <a:xfrm flipV="1">
            <a:off x="5938507" y="2204007"/>
            <a:ext cx="540046" cy="318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151" idx="6"/>
            <a:endCxn id="152" idx="2"/>
          </p:cNvCxnSpPr>
          <p:nvPr/>
        </p:nvCxnSpPr>
        <p:spPr>
          <a:xfrm>
            <a:off x="5938507" y="2522306"/>
            <a:ext cx="634780" cy="24374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>
            <a:off x="7133684" y="4956685"/>
            <a:ext cx="32525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7008975" y="2204007"/>
            <a:ext cx="32525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54" idx="4"/>
          </p:cNvCxnSpPr>
          <p:nvPr/>
        </p:nvCxnSpPr>
        <p:spPr>
          <a:xfrm flipH="1">
            <a:off x="7070532" y="2798087"/>
            <a:ext cx="557364" cy="16751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56" idx="2"/>
          </p:cNvCxnSpPr>
          <p:nvPr/>
        </p:nvCxnSpPr>
        <p:spPr>
          <a:xfrm>
            <a:off x="7956637" y="2204006"/>
            <a:ext cx="25855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 rot="16200000">
            <a:off x="975333" y="1417490"/>
            <a:ext cx="1767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Incorrect Skills and Monitoring</a:t>
            </a:r>
            <a:endParaRPr lang="en-US" sz="1000" dirty="0"/>
          </a:p>
        </p:txBody>
      </p:sp>
      <p:sp>
        <p:nvSpPr>
          <p:cNvPr id="173" name="Oval 172"/>
          <p:cNvSpPr/>
          <p:nvPr/>
        </p:nvSpPr>
        <p:spPr>
          <a:xfrm>
            <a:off x="1427850" y="665583"/>
            <a:ext cx="775601" cy="1802236"/>
          </a:xfrm>
          <a:prstGeom prst="ellipse">
            <a:avLst/>
          </a:prstGeom>
          <a:noFill/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4" name="Group 173"/>
          <p:cNvGrpSpPr/>
          <p:nvPr/>
        </p:nvGrpSpPr>
        <p:grpSpPr>
          <a:xfrm>
            <a:off x="2658559" y="916234"/>
            <a:ext cx="558800" cy="1220741"/>
            <a:chOff x="2864700" y="3116456"/>
            <a:chExt cx="558800" cy="1220741"/>
          </a:xfrm>
        </p:grpSpPr>
        <p:sp>
          <p:nvSpPr>
            <p:cNvPr id="175" name="TextBox 174"/>
            <p:cNvSpPr txBox="1"/>
            <p:nvPr/>
          </p:nvSpPr>
          <p:spPr>
            <a:xfrm rot="16200000">
              <a:off x="2621296" y="3588186"/>
              <a:ext cx="111196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Sedation Given</a:t>
              </a:r>
              <a:endParaRPr lang="en-US" sz="1000" dirty="0"/>
            </a:p>
          </p:txBody>
        </p:sp>
        <p:sp>
          <p:nvSpPr>
            <p:cNvPr id="176" name="Oval 175"/>
            <p:cNvSpPr/>
            <p:nvPr/>
          </p:nvSpPr>
          <p:spPr>
            <a:xfrm>
              <a:off x="2864700" y="3116456"/>
              <a:ext cx="558800" cy="1220741"/>
            </a:xfrm>
            <a:prstGeom prst="ellipse">
              <a:avLst/>
            </a:prstGeom>
            <a:noFill/>
            <a:ln w="222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7" name="Straight Arrow Connector 176"/>
          <p:cNvCxnSpPr/>
          <p:nvPr/>
        </p:nvCxnSpPr>
        <p:spPr>
          <a:xfrm>
            <a:off x="2283948" y="1511073"/>
            <a:ext cx="32525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endCxn id="173" idx="2"/>
          </p:cNvCxnSpPr>
          <p:nvPr/>
        </p:nvCxnSpPr>
        <p:spPr>
          <a:xfrm flipV="1">
            <a:off x="1067427" y="1566701"/>
            <a:ext cx="360423" cy="22445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Elbow Connector 178"/>
          <p:cNvCxnSpPr>
            <a:endCxn id="151" idx="2"/>
          </p:cNvCxnSpPr>
          <p:nvPr/>
        </p:nvCxnSpPr>
        <p:spPr>
          <a:xfrm>
            <a:off x="3285157" y="1511074"/>
            <a:ext cx="2094551" cy="1011232"/>
          </a:xfrm>
          <a:prstGeom prst="bentConnector3">
            <a:avLst>
              <a:gd name="adj1" fmla="val 6976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768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Mallampati</a:t>
            </a:r>
            <a:r>
              <a:rPr lang="en-US" dirty="0" smtClean="0"/>
              <a:t> Assessment</a:t>
            </a:r>
            <a:endParaRPr lang="en-US" dirty="0"/>
          </a:p>
        </p:txBody>
      </p:sp>
      <p:pic>
        <p:nvPicPr>
          <p:cNvPr id="4" name="Content Placeholder 3" descr="Screen Shot 2015-08-24 at 12.46.27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25" b="914"/>
          <a:stretch/>
        </p:blipFill>
        <p:spPr>
          <a:xfrm rot="16200000">
            <a:off x="2522451" y="1209374"/>
            <a:ext cx="4099101" cy="5440164"/>
          </a:xfrm>
        </p:spPr>
      </p:pic>
      <p:grpSp>
        <p:nvGrpSpPr>
          <p:cNvPr id="5" name="Group 4"/>
          <p:cNvGrpSpPr/>
          <p:nvPr/>
        </p:nvGrpSpPr>
        <p:grpSpPr>
          <a:xfrm>
            <a:off x="184151" y="66336"/>
            <a:ext cx="366657" cy="307777"/>
            <a:chOff x="184150" y="66336"/>
            <a:chExt cx="366657" cy="307777"/>
          </a:xfrm>
        </p:grpSpPr>
        <p:sp>
          <p:nvSpPr>
            <p:cNvPr id="6" name="Oval 5"/>
            <p:cNvSpPr/>
            <p:nvPr/>
          </p:nvSpPr>
          <p:spPr>
            <a:xfrm>
              <a:off x="224507" y="77400"/>
              <a:ext cx="284119" cy="284119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4150" y="66336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15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3952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931" b="6486"/>
          <a:stretch/>
        </p:blipFill>
        <p:spPr>
          <a:xfrm>
            <a:off x="520700" y="741600"/>
            <a:ext cx="8102600" cy="532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Black"/>
                <a:cs typeface="Arial Black"/>
              </a:rPr>
              <a:t>LEMON Teaching Aid </a:t>
            </a:r>
            <a:br>
              <a:rPr lang="en-US" sz="3200" dirty="0" smtClean="0">
                <a:latin typeface="Arial Black"/>
                <a:cs typeface="Arial Black"/>
              </a:rPr>
            </a:br>
            <a:r>
              <a:rPr lang="en-US" sz="3200" dirty="0" smtClean="0">
                <a:latin typeface="Arial Black"/>
                <a:cs typeface="Arial Black"/>
              </a:rPr>
              <a:t>(For Debrief </a:t>
            </a:r>
            <a:r>
              <a:rPr lang="en-US" sz="3200" i="1" u="sng" dirty="0" smtClean="0">
                <a:latin typeface="Arial Black"/>
                <a:cs typeface="Arial Black"/>
              </a:rPr>
              <a:t>not</a:t>
            </a:r>
            <a:r>
              <a:rPr lang="en-US" sz="3200" dirty="0" smtClean="0">
                <a:latin typeface="Arial Black"/>
                <a:cs typeface="Arial Black"/>
              </a:rPr>
              <a:t> for use in Scenario)</a:t>
            </a:r>
            <a:endParaRPr lang="en-US" sz="3200" dirty="0">
              <a:latin typeface="Arial Black"/>
              <a:cs typeface="Arial Black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84151" y="66336"/>
            <a:ext cx="366657" cy="307777"/>
            <a:chOff x="184150" y="66336"/>
            <a:chExt cx="366657" cy="307777"/>
          </a:xfrm>
        </p:grpSpPr>
        <p:sp>
          <p:nvSpPr>
            <p:cNvPr id="6" name="Oval 5"/>
            <p:cNvSpPr/>
            <p:nvPr/>
          </p:nvSpPr>
          <p:spPr>
            <a:xfrm>
              <a:off x="224507" y="77400"/>
              <a:ext cx="284119" cy="284119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4150" y="66336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15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0576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419</Words>
  <Application>Microsoft Macintosh PowerPoint</Application>
  <PresentationFormat>On-screen Show (4:3)</PresentationFormat>
  <Paragraphs>81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Mallampati Assessment</vt:lpstr>
      <vt:lpstr>LEMON Teaching Aid  (For Debrief not for use in Scenario)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Cody</dc:creator>
  <cp:lastModifiedBy>Jamie Sillett</cp:lastModifiedBy>
  <cp:revision>25</cp:revision>
  <dcterms:created xsi:type="dcterms:W3CDTF">2013-08-05T15:48:59Z</dcterms:created>
  <dcterms:modified xsi:type="dcterms:W3CDTF">2015-08-24T14:32:01Z</dcterms:modified>
</cp:coreProperties>
</file>