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1" d="100"/>
          <a:sy n="91" d="100"/>
        </p:scale>
        <p:origin x="-544" y="8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6/13/2015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BE8FE-6C40-1740-AAF2-6CF4719113DF}" type="datetimeFigureOut">
              <a:rPr lang="en-US" smtClean="0"/>
              <a:pPr/>
              <a:t>6/13/2015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8E54A-8B57-B14A-A258-07BA6BEF33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184150" y="436038"/>
            <a:ext cx="4691862" cy="369332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alibri" pitchFamily="-1" charset="0"/>
              </a:rPr>
              <a:t>ED </a:t>
            </a:r>
            <a:r>
              <a:rPr lang="en-GB" b="1" dirty="0">
                <a:solidFill>
                  <a:schemeClr val="bg1"/>
                </a:solidFill>
                <a:latin typeface="Calibri" pitchFamily="-1" charset="0"/>
              </a:rPr>
              <a:t>Simulator Based Training – Scenario </a:t>
            </a:r>
            <a:r>
              <a:rPr lang="en-GB" b="1" dirty="0" smtClean="0">
                <a:solidFill>
                  <a:schemeClr val="bg1"/>
                </a:solidFill>
                <a:latin typeface="Calibri" pitchFamily="-1" charset="0"/>
              </a:rPr>
              <a:t>Guide </a:t>
            </a:r>
            <a:endParaRPr lang="en-US" b="1" dirty="0">
              <a:solidFill>
                <a:schemeClr val="bg1"/>
              </a:solidFill>
              <a:latin typeface="Calibri" pitchFamily="-1" charset="0"/>
            </a:endParaRPr>
          </a:p>
        </p:txBody>
      </p:sp>
      <p:graphicFrame>
        <p:nvGraphicFramePr>
          <p:cNvPr id="29758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578314"/>
              </p:ext>
            </p:extLst>
          </p:nvPr>
        </p:nvGraphicFramePr>
        <p:xfrm>
          <a:off x="184150" y="1063635"/>
          <a:ext cx="8707438" cy="5273098"/>
        </p:xfrm>
        <a:graphic>
          <a:graphicData uri="http://schemas.openxmlformats.org/drawingml/2006/table">
            <a:tbl>
              <a:tblPr/>
              <a:tblGrid>
                <a:gridCol w="869950"/>
                <a:gridCol w="312245"/>
                <a:gridCol w="1944414"/>
                <a:gridCol w="1145627"/>
                <a:gridCol w="1481959"/>
                <a:gridCol w="1335580"/>
                <a:gridCol w="1617663"/>
              </a:tblGrid>
              <a:tr h="2619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Set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Times New Roman" pitchFamily="-1" charset="0"/>
                        </a:rPr>
                        <a:t>Scenario (Start)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Scenario (Progression)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Equipment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</a:tr>
              <a:tr h="46118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Adult</a:t>
                      </a:r>
                      <a:endParaRPr kumimoji="0" lang="en-US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41yr old male is brought to Resus by paramedics with the history of worsening SOB for last 6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hours.He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 has had flu symptoms for last 2 days. No chest pain, fever or cough is reported.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PMH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Asthma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DHx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Blue and brown inhaler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SHx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Married 2 kids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Occasionally drinks alcohol, non-smoker</a:t>
                      </a:r>
                    </a:p>
                  </a:txBody>
                  <a:tcPr marL="83077" marR="83077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Starts treatment of Severe asthma with back to back Nebs, steroid &amp; MgSo4.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Patient doesn’t improve. Pt has features of life threatening asthma. Admission to ITU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Sim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-Man (complete kit)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Lifepak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defib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with training leads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Training ‘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resus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’ equipment trolley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3077" marR="83077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70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Times New Roman" pitchFamily="-1" charset="0"/>
                        </a:rPr>
                        <a:t>ED Resus Room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540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Time: (45 </a:t>
                      </a: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mins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Simulation: 30 Debrief: 10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Recover: 5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80193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Main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objectives (Clinical and Educational Context): 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To demonstrate effective, structured A-E primary assessment and  to make a clinical diagnosis of Life threatening Asthma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Effective and appropriate clinical management of Asthma (as per NICE guidelines/ED Performa)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Appropriate consultation with ITU Reg for transfer to ITU/HDU</a:t>
                      </a: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93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Simulator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start state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Position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Semi-recumbent on ED trolley in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resus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bay 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4406" marR="84406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Physiology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A – Clear &amp; self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maintaining. Unable to complete sentence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B -  Rate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35,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SpO2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88%. Room air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C -  Pulse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130,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BP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110/65.  No Chest pain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D – E4 V5 M6 pupils equal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E – </a:t>
                      </a: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Tpr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36.9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3077" marR="83077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Clinical Findings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Cold, sweaty and in Respiratory distress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B/L  wheeze on auscultation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Peak flow unable to perform due to tachypnea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3077" marR="83077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7219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Expected course: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Primary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survey            Identification of features of severe asthma             Initiation of treatment(back to back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Nebs,Steroids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 )           recognition of clinical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detioration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 despite treatment and Inc CO2(6.5) on ABG              Initiation of IV salbutamol                 Referral to ITU and appropriate disposition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1187665" y="5875202"/>
            <a:ext cx="27326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947049" y="5875202"/>
            <a:ext cx="27326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182564" y="5875202"/>
            <a:ext cx="27326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408442" y="6026919"/>
            <a:ext cx="27326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52836" y="6009228"/>
            <a:ext cx="273269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Image result for 12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736" cy="38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Saad XPS\Dropbox\LRI &amp; MCEM\OOPE\Simulation\EM cubed log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049" y="6350113"/>
            <a:ext cx="1504029" cy="51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4150" y="251372"/>
            <a:ext cx="4691862" cy="369332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alibri" pitchFamily="-1" charset="0"/>
              </a:rPr>
              <a:t>ED </a:t>
            </a:r>
            <a:r>
              <a:rPr lang="en-GB" b="1" dirty="0">
                <a:solidFill>
                  <a:schemeClr val="bg1"/>
                </a:solidFill>
                <a:latin typeface="Calibri" pitchFamily="-1" charset="0"/>
              </a:rPr>
              <a:t>Simulator Based Training – Scenario </a:t>
            </a:r>
            <a:r>
              <a:rPr lang="en-GB" b="1" dirty="0" smtClean="0">
                <a:solidFill>
                  <a:schemeClr val="bg1"/>
                </a:solidFill>
                <a:latin typeface="Calibri" pitchFamily="-1" charset="0"/>
              </a:rPr>
              <a:t>Guide 1</a:t>
            </a:r>
            <a:endParaRPr lang="en-US" b="1" dirty="0">
              <a:solidFill>
                <a:schemeClr val="bg1"/>
              </a:solidFill>
              <a:latin typeface="Calibri" pitchFamily="-1" charset="0"/>
            </a:endParaRPr>
          </a:p>
        </p:txBody>
      </p:sp>
      <p:pic>
        <p:nvPicPr>
          <p:cNvPr id="2" name="Picture 2" descr="http://images.radiopaedia.org/images/537002/b9df4aa9131f55c952a26bbba108f1_big_gall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539" y="1136347"/>
            <a:ext cx="5171615" cy="517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736" cy="38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Saad XPS\Dropbox\LRI &amp; MCEM\OOPE\Simulation\EM cubed logo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049" y="6350113"/>
            <a:ext cx="1504029" cy="51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50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16676" y="-494338"/>
            <a:ext cx="4315055" cy="8729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736" cy="38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Saad XPS\Dropbox\LRI &amp; MCEM\OOPE\Simulation\EM cubed logo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049" y="6350113"/>
            <a:ext cx="1504029" cy="51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57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736" cy="38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40689" y="-665410"/>
            <a:ext cx="4409711" cy="894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16200000">
            <a:off x="-97379" y="3720568"/>
            <a:ext cx="226854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ABG  No.1</a:t>
            </a:r>
            <a:endParaRPr lang="en-US" sz="2800" b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" name="Picture 3" descr="C:\Saad XPS\Dropbox\LRI &amp; MCEM\OOPE\Simulation\EM cubed logo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049" y="6350113"/>
            <a:ext cx="1504029" cy="51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90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33527" y="-642458"/>
            <a:ext cx="4365807" cy="885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736" cy="38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rot="16200000">
            <a:off x="-97379" y="3720568"/>
            <a:ext cx="226854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ABG  No.2</a:t>
            </a:r>
            <a:endParaRPr lang="en-US" sz="2800" b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3" descr="C:\Saad XPS\Dropbox\LRI &amp; MCEM\OOPE\Simulation\EM cubed logo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049" y="6350113"/>
            <a:ext cx="1504029" cy="51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06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4150" y="436038"/>
            <a:ext cx="4691862" cy="369332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alibri" pitchFamily="-1" charset="0"/>
              </a:rPr>
              <a:t>ED </a:t>
            </a:r>
            <a:r>
              <a:rPr lang="en-GB" b="1" dirty="0">
                <a:solidFill>
                  <a:schemeClr val="bg1"/>
                </a:solidFill>
                <a:latin typeface="Calibri" pitchFamily="-1" charset="0"/>
              </a:rPr>
              <a:t>Simulator Based Training – Scenario </a:t>
            </a:r>
            <a:r>
              <a:rPr lang="en-GB" b="1" dirty="0" smtClean="0">
                <a:solidFill>
                  <a:schemeClr val="bg1"/>
                </a:solidFill>
                <a:latin typeface="Calibri" pitchFamily="-1" charset="0"/>
              </a:rPr>
              <a:t>Guide 1</a:t>
            </a:r>
            <a:endParaRPr lang="en-US" b="1" dirty="0">
              <a:solidFill>
                <a:schemeClr val="bg1"/>
              </a:solidFill>
              <a:latin typeface="Calibri" pitchFamily="-1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" r="3488" b="17720"/>
          <a:stretch/>
        </p:blipFill>
        <p:spPr bwMode="auto">
          <a:xfrm rot="16200000">
            <a:off x="1143001" y="-1143001"/>
            <a:ext cx="6858001" cy="914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736" cy="38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Saad XPS\Dropbox\LRI &amp; MCEM\OOPE\Simulation\EM cubed logo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94530" y="5848502"/>
            <a:ext cx="1504029" cy="51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76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321</Words>
  <Application>Microsoft Office PowerPoint</Application>
  <PresentationFormat>On-screen Show (4:3)</PresentationFormat>
  <Paragraphs>50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 Cody</dc:creator>
  <cp:lastModifiedBy>Windows User</cp:lastModifiedBy>
  <cp:revision>32</cp:revision>
  <dcterms:created xsi:type="dcterms:W3CDTF">2013-08-05T15:48:59Z</dcterms:created>
  <dcterms:modified xsi:type="dcterms:W3CDTF">2015-06-13T18:52:57Z</dcterms:modified>
</cp:coreProperties>
</file>