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1" d="100"/>
          <a:sy n="91" d="100"/>
        </p:scale>
        <p:origin x="-544" y="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E8FE-6C40-1740-AAF2-6CF4719113D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84150" y="436038"/>
            <a:ext cx="4691862" cy="36933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Calibri" pitchFamily="-1" charset="0"/>
              </a:rPr>
              <a:t>ED </a:t>
            </a:r>
            <a:r>
              <a:rPr lang="en-GB" b="1" dirty="0">
                <a:solidFill>
                  <a:schemeClr val="bg1"/>
                </a:solidFill>
                <a:latin typeface="Calibri" pitchFamily="-1" charset="0"/>
              </a:rPr>
              <a:t>Simulator Based Training – Scenario </a:t>
            </a:r>
            <a:r>
              <a:rPr lang="en-GB" b="1" dirty="0" smtClean="0">
                <a:solidFill>
                  <a:schemeClr val="bg1"/>
                </a:solidFill>
                <a:latin typeface="Calibri" pitchFamily="-1" charset="0"/>
              </a:rPr>
              <a:t>Guide 1</a:t>
            </a:r>
            <a:endParaRPr lang="en-US" b="1" dirty="0">
              <a:solidFill>
                <a:schemeClr val="bg1"/>
              </a:solidFill>
              <a:latin typeface="Calibri" pitchFamily="-1" charset="0"/>
            </a:endParaRPr>
          </a:p>
        </p:txBody>
      </p:sp>
      <p:graphicFrame>
        <p:nvGraphicFramePr>
          <p:cNvPr id="29758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313187"/>
              </p:ext>
            </p:extLst>
          </p:nvPr>
        </p:nvGraphicFramePr>
        <p:xfrm>
          <a:off x="184150" y="1063635"/>
          <a:ext cx="8707438" cy="4998778"/>
        </p:xfrm>
        <a:graphic>
          <a:graphicData uri="http://schemas.openxmlformats.org/drawingml/2006/table">
            <a:tbl>
              <a:tblPr/>
              <a:tblGrid>
                <a:gridCol w="869950"/>
                <a:gridCol w="312245"/>
                <a:gridCol w="1944414"/>
                <a:gridCol w="1145627"/>
                <a:gridCol w="1481959"/>
                <a:gridCol w="1335580"/>
                <a:gridCol w="1617663"/>
              </a:tblGrid>
              <a:tr h="261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Set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Times New Roman" pitchFamily="-1" charset="0"/>
                        </a:rPr>
                        <a:t>Scenario (Start)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Scenario (Progression)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Equipment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4611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Adult</a:t>
                      </a:r>
                      <a:endParaRPr kumimoji="0" lang="en-US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65yr old male. Self presented to the ED with h/o palpitations for last 2 hours (no chest pain or SOB)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PMH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HTN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IHD (previous MI – Stented)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DHx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Ramipril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, Simvastatin,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Bisoprolol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, Aspirin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SHx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Retired, lives with wife and one daughter.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Weekend alcohol use, non-smoker</a:t>
                      </a: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During administration of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amiodarone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infusion;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Becomes dizzy and light headed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C/o central chest pain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BP 70/40mmHg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-Man (complete kit)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Lifepak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defib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with training leads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Training ‘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resus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’ equipment trolley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Times New Roman" pitchFamily="-1" charset="0"/>
                        </a:rPr>
                        <a:t>ED Resus Room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40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Time: (45 </a:t>
                      </a: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mins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Simulation: 30 Debrief: 10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Recover: 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0193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Main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objectives (Clinical and Educational Context):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To demonstrate effective, structured A-E primary assessment and  ECG interpretation of Broad Complex Tachycardia (BCT) - Stable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Effective and appropriate clinical management of ‘Stable’ BCT (Administration of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Amiodarone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Recognition of deterioration in clinical state and initiation of ‘Unstable’ BCT;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synchronised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DC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cardioversion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Involvement of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Anaesthetist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or ED consultant for sedation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Initiation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of appropriate post arrest management and referral to specialty team (GGH cardiology)</a:t>
                      </a: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3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Simulator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start state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Position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Semi-recumbent on ED trolley in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resus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bay 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Physiology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A – Clear &amp; self maintaining.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B -  Rate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15,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SpO2 98%.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C -  Pulse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200,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BP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110/75.  No Chest pain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D – E4 V5 M6 pupils equal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 –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Tpr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35.9</a:t>
                      </a: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Clinical Findings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Broad complex tachycardia (VT)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Initially no ‘adverse’ clinical features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7219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Expected course: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Primary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survey            Identification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of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stable VT           Initiation of appropriate anti-arrhythmic           recognition of deterioration (stable to unstable features)           initiation of safe emergency sedation           delivery of safe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synchronised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cardioversion          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referral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for specialist cardiology input (GGH)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>
            <a:off x="1208685" y="5549462"/>
            <a:ext cx="273269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11211" y="5549462"/>
            <a:ext cx="273269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559971" y="5538951"/>
            <a:ext cx="273269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284480" y="5728138"/>
            <a:ext cx="273269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087128" y="5717628"/>
            <a:ext cx="273269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30306" y="5728138"/>
            <a:ext cx="273269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2" y="6650"/>
            <a:ext cx="340336" cy="340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nomorphicVTa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35" y="1216275"/>
            <a:ext cx="8397766" cy="4947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Image result for 1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Image result for 1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2" y="6650"/>
            <a:ext cx="340336" cy="340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5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2" y="6650"/>
            <a:ext cx="340336" cy="340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" r="8146"/>
          <a:stretch/>
        </p:blipFill>
        <p:spPr bwMode="auto">
          <a:xfrm rot="16200000">
            <a:off x="1608077" y="757339"/>
            <a:ext cx="4784793" cy="6001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76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312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Cody</dc:creator>
  <cp:lastModifiedBy>Windows User</cp:lastModifiedBy>
  <cp:revision>12</cp:revision>
  <dcterms:created xsi:type="dcterms:W3CDTF">2013-08-05T15:48:59Z</dcterms:created>
  <dcterms:modified xsi:type="dcterms:W3CDTF">2015-06-14T20:13:37Z</dcterms:modified>
</cp:coreProperties>
</file>